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4" autoAdjust="0"/>
    <p:restoredTop sz="94660"/>
  </p:normalViewPr>
  <p:slideViewPr>
    <p:cSldViewPr>
      <p:cViewPr varScale="1">
        <p:scale>
          <a:sx n="70" d="100"/>
          <a:sy n="70" d="100"/>
        </p:scale>
        <p:origin x="14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BF86D18E-0C4E-43E7-B1E6-81C61B6E0035}" type="datetimeFigureOut">
              <a:rPr lang="ru-RU" smtClean="0"/>
              <a:t>03.05.2020</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8975" y="4759325"/>
            <a:ext cx="5510213" cy="451008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CF88ACEB-EC4E-4ACC-B616-208F29CB6D9B}" type="slidenum">
              <a:rPr lang="ru-RU" smtClean="0"/>
              <a:t>‹#›</a:t>
            </a:fld>
            <a:endParaRPr lang="ru-RU"/>
          </a:p>
        </p:txBody>
      </p:sp>
    </p:spTree>
    <p:extLst>
      <p:ext uri="{BB962C8B-B14F-4D97-AF65-F5344CB8AC3E}">
        <p14:creationId xmlns:p14="http://schemas.microsoft.com/office/powerpoint/2010/main" val="162780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F88ACEB-EC4E-4ACC-B616-208F29CB6D9B}" type="slidenum">
              <a:rPr lang="ru-RU" smtClean="0"/>
              <a:t>6</a:t>
            </a:fld>
            <a:endParaRPr lang="ru-RU"/>
          </a:p>
        </p:txBody>
      </p:sp>
    </p:spTree>
    <p:extLst>
      <p:ext uri="{BB962C8B-B14F-4D97-AF65-F5344CB8AC3E}">
        <p14:creationId xmlns:p14="http://schemas.microsoft.com/office/powerpoint/2010/main" val="3029609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3199115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2479046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276915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405373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132416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58AAB60-F3A8-452B-8D9D-EE989AA5DBC6}" type="datetimeFigureOut">
              <a:rPr lang="ru-RU" smtClean="0"/>
              <a:t>03.05.2020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4057876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58AAB60-F3A8-452B-8D9D-EE989AA5DBC6}" type="datetimeFigureOut">
              <a:rPr lang="ru-RU" smtClean="0"/>
              <a:t>03.05.2020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88883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58AAB60-F3A8-452B-8D9D-EE989AA5DBC6}" type="datetimeFigureOut">
              <a:rPr lang="ru-RU" smtClean="0"/>
              <a:t>03.05.2020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1745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58AAB60-F3A8-452B-8D9D-EE989AA5DBC6}" type="datetimeFigureOut">
              <a:rPr lang="ru-RU" smtClean="0"/>
              <a:t>03.05.2020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4235849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8AAB60-F3A8-452B-8D9D-EE989AA5DBC6}" type="datetimeFigureOut">
              <a:rPr lang="ru-RU" smtClean="0"/>
              <a:t>03.05.2020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1463788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8AAB60-F3A8-452B-8D9D-EE989AA5DBC6}" type="datetimeFigureOut">
              <a:rPr lang="ru-RU" smtClean="0"/>
              <a:t>03.05.2020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7804FA-5F76-4E10-9A2D-44FF816DFC72}" type="slidenum">
              <a:rPr lang="ru-RU" smtClean="0"/>
              <a:t>‹#›</a:t>
            </a:fld>
            <a:endParaRPr lang="ru-RU"/>
          </a:p>
        </p:txBody>
      </p:sp>
    </p:spTree>
    <p:extLst>
      <p:ext uri="{BB962C8B-B14F-4D97-AF65-F5344CB8AC3E}">
        <p14:creationId xmlns:p14="http://schemas.microsoft.com/office/powerpoint/2010/main" val="2862995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AAB60-F3A8-452B-8D9D-EE989AA5DBC6}" type="datetimeFigureOut">
              <a:rPr lang="ru-RU" smtClean="0"/>
              <a:t>03.05.2020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804FA-5F76-4E10-9A2D-44FF816DFC72}" type="slidenum">
              <a:rPr lang="ru-RU" smtClean="0"/>
              <a:t>‹#›</a:t>
            </a:fld>
            <a:endParaRPr lang="ru-RU"/>
          </a:p>
        </p:txBody>
      </p:sp>
    </p:spTree>
    <p:extLst>
      <p:ext uri="{BB962C8B-B14F-4D97-AF65-F5344CB8AC3E}">
        <p14:creationId xmlns:p14="http://schemas.microsoft.com/office/powerpoint/2010/main" val="2772233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Учитель\Pictures\zvezd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084" y="1196751"/>
            <a:ext cx="1927804" cy="36064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16016" y="1701744"/>
            <a:ext cx="3834896" cy="1477328"/>
          </a:xfrm>
          <a:prstGeom prst="rect">
            <a:avLst/>
          </a:prstGeom>
          <a:noFill/>
        </p:spPr>
        <p:txBody>
          <a:bodyPr wrap="none" rtlCol="0">
            <a:spAutoFit/>
          </a:bodyPr>
          <a:lstStyle/>
          <a:p>
            <a:pPr algn="ctr"/>
            <a:r>
              <a:rPr lang="ru-RU" sz="3000" b="1" dirty="0" smtClean="0">
                <a:solidFill>
                  <a:srgbClr val="FF0000"/>
                </a:solidFill>
                <a:latin typeface="+mj-lt"/>
                <a:cs typeface="Times New Roman" pitchFamily="18" charset="0"/>
              </a:rPr>
              <a:t>Герои </a:t>
            </a:r>
          </a:p>
          <a:p>
            <a:pPr algn="ctr"/>
            <a:r>
              <a:rPr lang="ru-RU" sz="3000" b="1" dirty="0" smtClean="0">
                <a:solidFill>
                  <a:srgbClr val="FF0000"/>
                </a:solidFill>
                <a:latin typeface="+mj-lt"/>
                <a:cs typeface="Times New Roman" pitchFamily="18" charset="0"/>
              </a:rPr>
              <a:t>Советского Союза – </a:t>
            </a:r>
          </a:p>
          <a:p>
            <a:pPr algn="ctr"/>
            <a:r>
              <a:rPr lang="ru-RU" sz="3000" b="1" dirty="0" smtClean="0">
                <a:solidFill>
                  <a:srgbClr val="FF0000"/>
                </a:solidFill>
                <a:latin typeface="+mj-lt"/>
                <a:cs typeface="Times New Roman" pitchFamily="18" charset="0"/>
              </a:rPr>
              <a:t>уроженцы Татарстана</a:t>
            </a:r>
            <a:endParaRPr lang="ru-RU" sz="3000" b="1" dirty="0">
              <a:solidFill>
                <a:srgbClr val="FF0000"/>
              </a:solidFill>
              <a:latin typeface="+mj-lt"/>
              <a:cs typeface="Times New Roman" pitchFamily="18" charset="0"/>
            </a:endParaRPr>
          </a:p>
        </p:txBody>
      </p:sp>
      <p:pic>
        <p:nvPicPr>
          <p:cNvPr id="1030" name="Picture 6" descr="C:\Users\Учитель\Pictures\b59b73e74bd5482da8e1ce9be58f4c7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9035" y="3429000"/>
            <a:ext cx="3123431" cy="2214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6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332656"/>
            <a:ext cx="8229600" cy="1143000"/>
          </a:xfrm>
        </p:spPr>
        <p:txBody>
          <a:bodyPr>
            <a:normAutofit/>
          </a:bodyPr>
          <a:lstStyle/>
          <a:p>
            <a:r>
              <a:rPr lang="ru-RU" sz="3200" b="1" i="1" dirty="0">
                <a:solidFill>
                  <a:srgbClr val="FF0000"/>
                </a:solidFill>
              </a:rPr>
              <a:t>Подвиг </a:t>
            </a:r>
            <a:br>
              <a:rPr lang="ru-RU" sz="3200" b="1" i="1" dirty="0">
                <a:solidFill>
                  <a:srgbClr val="FF0000"/>
                </a:solidFill>
              </a:rPr>
            </a:br>
            <a:r>
              <a:rPr lang="ru-RU" sz="3200" b="1" i="1" dirty="0">
                <a:solidFill>
                  <a:srgbClr val="FF0000"/>
                </a:solidFill>
              </a:rPr>
              <a:t>героя</a:t>
            </a:r>
            <a:endParaRPr lang="ru-RU" sz="32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0208" y="265675"/>
            <a:ext cx="701675"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7818" y="332656"/>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4"/>
          <a:stretch>
            <a:fillRect/>
          </a:stretch>
        </p:blipFill>
        <p:spPr>
          <a:xfrm>
            <a:off x="1259632" y="548680"/>
            <a:ext cx="2749171" cy="3921864"/>
          </a:xfrm>
          <a:prstGeom prst="rect">
            <a:avLst/>
          </a:prstGeom>
        </p:spPr>
      </p:pic>
      <p:sp>
        <p:nvSpPr>
          <p:cNvPr id="4" name="TextBox 3"/>
          <p:cNvSpPr txBox="1"/>
          <p:nvPr/>
        </p:nvSpPr>
        <p:spPr>
          <a:xfrm>
            <a:off x="834017" y="4495100"/>
            <a:ext cx="3600400" cy="954107"/>
          </a:xfrm>
          <a:prstGeom prst="rect">
            <a:avLst/>
          </a:prstGeom>
          <a:noFill/>
        </p:spPr>
        <p:txBody>
          <a:bodyPr wrap="square" rtlCol="0">
            <a:spAutoFit/>
          </a:bodyPr>
          <a:lstStyle/>
          <a:p>
            <a:pPr algn="ctr"/>
            <a:r>
              <a:rPr lang="ru-RU" sz="2800" b="1" i="1" dirty="0" smtClean="0"/>
              <a:t>Цаплин </a:t>
            </a:r>
          </a:p>
          <a:p>
            <a:pPr algn="ctr"/>
            <a:r>
              <a:rPr lang="ru-RU" sz="2800" b="1" i="1" dirty="0" smtClean="0"/>
              <a:t>Павел Алексеевич,</a:t>
            </a:r>
            <a:endParaRPr lang="ru-RU" sz="2800" b="1" i="1" dirty="0"/>
          </a:p>
        </p:txBody>
      </p:sp>
      <p:sp>
        <p:nvSpPr>
          <p:cNvPr id="5" name="TextBox 4"/>
          <p:cNvSpPr txBox="1"/>
          <p:nvPr/>
        </p:nvSpPr>
        <p:spPr>
          <a:xfrm>
            <a:off x="729221" y="5336099"/>
            <a:ext cx="3809991" cy="830997"/>
          </a:xfrm>
          <a:prstGeom prst="rect">
            <a:avLst/>
          </a:prstGeom>
          <a:noFill/>
        </p:spPr>
        <p:txBody>
          <a:bodyPr wrap="square" rtlCol="0">
            <a:spAutoFit/>
          </a:bodyPr>
          <a:lstStyle/>
          <a:p>
            <a:r>
              <a:rPr lang="ru-RU" sz="2400" b="1" i="1" dirty="0" smtClean="0">
                <a:solidFill>
                  <a:srgbClr val="FF0000"/>
                </a:solidFill>
              </a:rPr>
              <a:t>      </a:t>
            </a:r>
            <a:r>
              <a:rPr lang="ru-RU" sz="2400" b="1" i="1" dirty="0" err="1" smtClean="0">
                <a:solidFill>
                  <a:srgbClr val="FF0000"/>
                </a:solidFill>
              </a:rPr>
              <a:t>Черемшанский</a:t>
            </a:r>
            <a:r>
              <a:rPr lang="ru-RU" sz="2400" b="1" i="1" dirty="0" smtClean="0">
                <a:solidFill>
                  <a:srgbClr val="FF0000"/>
                </a:solidFill>
              </a:rPr>
              <a:t> р-н, </a:t>
            </a:r>
            <a:r>
              <a:rPr lang="ru-RU" sz="2400" b="1" i="1" dirty="0" err="1" smtClean="0">
                <a:solidFill>
                  <a:srgbClr val="FF0000"/>
                </a:solidFill>
              </a:rPr>
              <a:t>с.Мордовское</a:t>
            </a:r>
            <a:r>
              <a:rPr lang="ru-RU" sz="2400" b="1" i="1" dirty="0" smtClean="0">
                <a:solidFill>
                  <a:srgbClr val="FF0000"/>
                </a:solidFill>
              </a:rPr>
              <a:t> </a:t>
            </a:r>
            <a:r>
              <a:rPr lang="ru-RU" sz="2400" b="1" i="1" dirty="0" err="1" smtClean="0">
                <a:solidFill>
                  <a:srgbClr val="FF0000"/>
                </a:solidFill>
              </a:rPr>
              <a:t>Афонькино</a:t>
            </a:r>
            <a:endParaRPr lang="ru-RU" sz="2400" b="1" i="1" dirty="0">
              <a:solidFill>
                <a:srgbClr val="FF0000"/>
              </a:solidFill>
            </a:endParaRPr>
          </a:p>
        </p:txBody>
      </p:sp>
      <p:sp>
        <p:nvSpPr>
          <p:cNvPr id="6" name="TextBox 5"/>
          <p:cNvSpPr txBox="1"/>
          <p:nvPr/>
        </p:nvSpPr>
        <p:spPr>
          <a:xfrm>
            <a:off x="1619672" y="6204213"/>
            <a:ext cx="2958761" cy="400110"/>
          </a:xfrm>
          <a:prstGeom prst="rect">
            <a:avLst/>
          </a:prstGeom>
          <a:noFill/>
        </p:spPr>
        <p:txBody>
          <a:bodyPr wrap="square" rtlCol="0">
            <a:spAutoFit/>
          </a:bodyPr>
          <a:lstStyle/>
          <a:p>
            <a:r>
              <a:rPr lang="ru-RU" sz="2000" dirty="0" smtClean="0"/>
              <a:t>23.12.1906-1937</a:t>
            </a:r>
            <a:endParaRPr lang="ru-RU" sz="2000" dirty="0"/>
          </a:p>
        </p:txBody>
      </p:sp>
      <p:sp>
        <p:nvSpPr>
          <p:cNvPr id="7" name="TextBox 6"/>
          <p:cNvSpPr txBox="1"/>
          <p:nvPr/>
        </p:nvSpPr>
        <p:spPr>
          <a:xfrm>
            <a:off x="5076055" y="1993275"/>
            <a:ext cx="3318801" cy="4247317"/>
          </a:xfrm>
          <a:prstGeom prst="rect">
            <a:avLst/>
          </a:prstGeom>
          <a:noFill/>
        </p:spPr>
        <p:txBody>
          <a:bodyPr wrap="square" rtlCol="0">
            <a:spAutoFit/>
          </a:bodyPr>
          <a:lstStyle/>
          <a:p>
            <a:pPr algn="just"/>
            <a:r>
              <a:rPr lang="ru-RU" dirty="0" smtClean="0">
                <a:latin typeface="Monotype Corsiva" panose="03010101010201010101" pitchFamily="66" charset="0"/>
              </a:rPr>
              <a:t>    Участник войны в </a:t>
            </a:r>
            <a:r>
              <a:rPr lang="ru-RU" dirty="0" err="1" smtClean="0">
                <a:latin typeface="Monotype Corsiva" panose="03010101010201010101" pitchFamily="66" charset="0"/>
              </a:rPr>
              <a:t>Испанни</a:t>
            </a:r>
            <a:r>
              <a:rPr lang="ru-RU" dirty="0" smtClean="0">
                <a:latin typeface="Monotype Corsiva" panose="03010101010201010101" pitchFamily="66" charset="0"/>
              </a:rPr>
              <a:t> в 1936-1937 годах. Командир танковой роты капитан Цаплин на </a:t>
            </a:r>
            <a:r>
              <a:rPr lang="ru-RU" dirty="0" err="1" smtClean="0">
                <a:latin typeface="Monotype Corsiva" panose="03010101010201010101" pitchFamily="66" charset="0"/>
              </a:rPr>
              <a:t>Теруэльском</a:t>
            </a:r>
            <a:r>
              <a:rPr lang="ru-RU" dirty="0" smtClean="0">
                <a:latin typeface="Monotype Corsiva" panose="03010101010201010101" pitchFamily="66" charset="0"/>
              </a:rPr>
              <a:t> фронте из потерявшего  ход танка в течении 8 часов отстреливался от наседавшего противника, нанося ему большой урон. На </a:t>
            </a:r>
            <a:r>
              <a:rPr lang="ru-RU" dirty="0" err="1">
                <a:latin typeface="Monotype Corsiva" panose="03010101010201010101" pitchFamily="66" charset="0"/>
              </a:rPr>
              <a:t>Х</a:t>
            </a:r>
            <a:r>
              <a:rPr lang="ru-RU" dirty="0" err="1" smtClean="0">
                <a:latin typeface="Monotype Corsiva" panose="03010101010201010101" pitchFamily="66" charset="0"/>
              </a:rPr>
              <a:t>арамском</a:t>
            </a:r>
            <a:r>
              <a:rPr lang="ru-RU" dirty="0" smtClean="0">
                <a:latin typeface="Monotype Corsiva" panose="03010101010201010101" pitchFamily="66" charset="0"/>
              </a:rPr>
              <a:t> фронте, после того как танк был подбит, вывел его из строя, чтобы он не достался врагу, и, отстреливаясь из личного оружия, пробивался к своим.</a:t>
            </a:r>
          </a:p>
          <a:p>
            <a:pPr algn="just"/>
            <a:r>
              <a:rPr lang="ru-RU" dirty="0">
                <a:latin typeface="Monotype Corsiva" panose="03010101010201010101" pitchFamily="66" charset="0"/>
              </a:rPr>
              <a:t> </a:t>
            </a:r>
            <a:r>
              <a:rPr lang="ru-RU" b="1" dirty="0" smtClean="0">
                <a:latin typeface="Monotype Corsiva" panose="03010101010201010101" pitchFamily="66" charset="0"/>
              </a:rPr>
              <a:t>Звание Героя Советского Союза присвоено 27 июня 1937 года</a:t>
            </a:r>
          </a:p>
        </p:txBody>
      </p:sp>
    </p:spTree>
    <p:extLst>
      <p:ext uri="{BB962C8B-B14F-4D97-AF65-F5344CB8AC3E}">
        <p14:creationId xmlns:p14="http://schemas.microsoft.com/office/powerpoint/2010/main" val="1597088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188640"/>
            <a:ext cx="8229600" cy="1143000"/>
          </a:xfrm>
        </p:spPr>
        <p:txBody>
          <a:bodyPr>
            <a:normAutofit/>
          </a:bodyPr>
          <a:lstStyle/>
          <a:p>
            <a:r>
              <a:rPr lang="ru-RU" sz="3200" b="1" i="1" dirty="0">
                <a:solidFill>
                  <a:srgbClr val="FF0000"/>
                </a:solidFill>
              </a:rPr>
              <a:t>Подвиг </a:t>
            </a:r>
            <a:br>
              <a:rPr lang="ru-RU" sz="3200" b="1" i="1" dirty="0">
                <a:solidFill>
                  <a:srgbClr val="FF0000"/>
                </a:solidFill>
              </a:rPr>
            </a:br>
            <a:r>
              <a:rPr lang="ru-RU" sz="3200" b="1" i="1" dirty="0">
                <a:solidFill>
                  <a:srgbClr val="FF0000"/>
                </a:solidFill>
              </a:rPr>
              <a:t>героя</a:t>
            </a:r>
            <a:endParaRPr lang="ru-RU" sz="32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347284"/>
            <a:ext cx="701675"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260648"/>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5576" y="4498706"/>
            <a:ext cx="3672408" cy="954107"/>
          </a:xfrm>
          <a:prstGeom prst="rect">
            <a:avLst/>
          </a:prstGeom>
          <a:noFill/>
        </p:spPr>
        <p:txBody>
          <a:bodyPr wrap="square" rtlCol="0">
            <a:spAutoFit/>
          </a:bodyPr>
          <a:lstStyle/>
          <a:p>
            <a:pPr algn="ctr"/>
            <a:r>
              <a:rPr lang="ru-RU" sz="2800" b="1" i="1" dirty="0" smtClean="0"/>
              <a:t>Яшин</a:t>
            </a:r>
          </a:p>
          <a:p>
            <a:pPr algn="ctr"/>
            <a:r>
              <a:rPr lang="ru-RU" sz="2800" b="1" i="1" dirty="0" smtClean="0"/>
              <a:t> Георгий Филиппович,</a:t>
            </a:r>
            <a:endParaRPr lang="ru-RU" sz="2800" b="1" i="1" dirty="0"/>
          </a:p>
        </p:txBody>
      </p:sp>
      <p:sp>
        <p:nvSpPr>
          <p:cNvPr id="5" name="TextBox 4"/>
          <p:cNvSpPr txBox="1"/>
          <p:nvPr/>
        </p:nvSpPr>
        <p:spPr>
          <a:xfrm>
            <a:off x="611560" y="5445224"/>
            <a:ext cx="4320480" cy="461665"/>
          </a:xfrm>
          <a:prstGeom prst="rect">
            <a:avLst/>
          </a:prstGeom>
          <a:noFill/>
        </p:spPr>
        <p:txBody>
          <a:bodyPr wrap="square" rtlCol="0">
            <a:spAutoFit/>
          </a:bodyPr>
          <a:lstStyle/>
          <a:p>
            <a:r>
              <a:rPr lang="ru-RU" sz="2400" b="1" i="1" dirty="0" smtClean="0">
                <a:solidFill>
                  <a:srgbClr val="FF0000"/>
                </a:solidFill>
              </a:rPr>
              <a:t>Высокогорский р-н, </a:t>
            </a:r>
            <a:r>
              <a:rPr lang="ru-RU" sz="2400" b="1" i="1" dirty="0" err="1" smtClean="0">
                <a:solidFill>
                  <a:srgbClr val="FF0000"/>
                </a:solidFill>
              </a:rPr>
              <a:t>д.Берли</a:t>
            </a:r>
            <a:endParaRPr lang="ru-RU" sz="2400" b="1" i="1" dirty="0">
              <a:solidFill>
                <a:srgbClr val="FF0000"/>
              </a:solidFill>
            </a:endParaRPr>
          </a:p>
        </p:txBody>
      </p:sp>
      <p:sp>
        <p:nvSpPr>
          <p:cNvPr id="6" name="TextBox 5"/>
          <p:cNvSpPr txBox="1"/>
          <p:nvPr/>
        </p:nvSpPr>
        <p:spPr>
          <a:xfrm>
            <a:off x="1277938" y="5999221"/>
            <a:ext cx="3240360" cy="400110"/>
          </a:xfrm>
          <a:prstGeom prst="rect">
            <a:avLst/>
          </a:prstGeom>
          <a:noFill/>
        </p:spPr>
        <p:txBody>
          <a:bodyPr wrap="square" rtlCol="0">
            <a:spAutoFit/>
          </a:bodyPr>
          <a:lstStyle/>
          <a:p>
            <a:r>
              <a:rPr lang="ru-RU" sz="2000" dirty="0" smtClean="0"/>
              <a:t>17.04.1907-12.09.1957</a:t>
            </a:r>
            <a:endParaRPr lang="ru-RU" sz="2000" dirty="0"/>
          </a:p>
        </p:txBody>
      </p:sp>
      <p:sp>
        <p:nvSpPr>
          <p:cNvPr id="7" name="TextBox 6"/>
          <p:cNvSpPr txBox="1"/>
          <p:nvPr/>
        </p:nvSpPr>
        <p:spPr>
          <a:xfrm>
            <a:off x="4788024" y="1659572"/>
            <a:ext cx="3600400" cy="4801314"/>
          </a:xfrm>
          <a:prstGeom prst="rect">
            <a:avLst/>
          </a:prstGeom>
          <a:noFill/>
        </p:spPr>
        <p:txBody>
          <a:bodyPr wrap="square" rtlCol="0">
            <a:spAutoFit/>
          </a:bodyPr>
          <a:lstStyle/>
          <a:p>
            <a:pPr algn="just"/>
            <a:r>
              <a:rPr lang="ru-RU" dirty="0" smtClean="0">
                <a:latin typeface="Monotype Corsiva" panose="03010101010201010101" pitchFamily="66" charset="0"/>
              </a:rPr>
              <a:t>Помощник командира взвода, парторг стрелковой роты, 134-го гвардейской стрелковой дивизии полка 45-й гвардейской стрелковой дивизии 21-й армии Ленинградского фронта гвардии старшина Яшин  в бою 10 июня 1944 года на Карельском перешейке в районе </a:t>
            </a:r>
            <a:r>
              <a:rPr lang="ru-RU" dirty="0" err="1" smtClean="0">
                <a:latin typeface="Monotype Corsiva" panose="03010101010201010101" pitchFamily="66" charset="0"/>
              </a:rPr>
              <a:t>Белоостров</a:t>
            </a:r>
            <a:r>
              <a:rPr lang="ru-RU" dirty="0" smtClean="0">
                <a:latin typeface="Monotype Corsiva" panose="03010101010201010101" pitchFamily="66" charset="0"/>
              </a:rPr>
              <a:t> первым поднялся в атаку и ворвался в траншею противника, вместе с двумя бойцами гранатами уничтожил дзот; в бою заменил выбывшего из строя командира роты.  </a:t>
            </a:r>
          </a:p>
          <a:p>
            <a:pPr algn="just"/>
            <a:r>
              <a:rPr lang="ru-RU" b="1" dirty="0" smtClean="0">
                <a:latin typeface="Monotype Corsiva" panose="03010101010201010101" pitchFamily="66" charset="0"/>
              </a:rPr>
              <a:t>Звание Героя Советского Союза присвоено 21 июля 1944 года.</a:t>
            </a:r>
          </a:p>
          <a:p>
            <a:pPr algn="just"/>
            <a:r>
              <a:rPr lang="ru-RU" dirty="0" smtClean="0">
                <a:latin typeface="Monotype Corsiva" panose="03010101010201010101" pitchFamily="66" charset="0"/>
              </a:rPr>
              <a:t>Награжден  орденом Ленина, Красной Звезды , медалями.</a:t>
            </a:r>
          </a:p>
          <a:p>
            <a:pPr algn="just"/>
            <a:endParaRPr lang="ru-RU" dirty="0">
              <a:latin typeface="Monotype Corsiva" panose="03010101010201010101" pitchFamily="66" charset="0"/>
            </a:endParaRPr>
          </a:p>
        </p:txBody>
      </p:sp>
      <p:pic>
        <p:nvPicPr>
          <p:cNvPr id="8" name="Рисунок 7"/>
          <p:cNvPicPr>
            <a:picLocks noChangeAspect="1"/>
          </p:cNvPicPr>
          <p:nvPr/>
        </p:nvPicPr>
        <p:blipFill>
          <a:blip r:embed="rId4"/>
          <a:stretch>
            <a:fillRect/>
          </a:stretch>
        </p:blipFill>
        <p:spPr>
          <a:xfrm>
            <a:off x="1190179" y="596185"/>
            <a:ext cx="2803202" cy="3691459"/>
          </a:xfrm>
          <a:prstGeom prst="rect">
            <a:avLst/>
          </a:prstGeom>
        </p:spPr>
      </p:pic>
    </p:spTree>
    <p:extLst>
      <p:ext uri="{BB962C8B-B14F-4D97-AF65-F5344CB8AC3E}">
        <p14:creationId xmlns:p14="http://schemas.microsoft.com/office/powerpoint/2010/main" val="161705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725144"/>
            <a:ext cx="3888432" cy="1470025"/>
          </a:xfrm>
        </p:spPr>
        <p:txBody>
          <a:bodyPr>
            <a:noAutofit/>
          </a:bodyPr>
          <a:lstStyle/>
          <a:p>
            <a:r>
              <a:rPr lang="ru-RU" sz="2800" b="1" i="1" dirty="0" err="1"/>
              <a:t>Абдрахманов</a:t>
            </a:r>
            <a:r>
              <a:rPr lang="ru-RU" sz="2800" dirty="0"/>
              <a:t/>
            </a:r>
            <a:br>
              <a:rPr lang="ru-RU" sz="2800" dirty="0"/>
            </a:br>
            <a:r>
              <a:rPr lang="ru-RU" sz="2800" b="1" i="1" dirty="0"/>
              <a:t> </a:t>
            </a:r>
            <a:r>
              <a:rPr lang="ru-RU" sz="2800" b="1" i="1" dirty="0" err="1"/>
              <a:t>Асаф</a:t>
            </a:r>
            <a:r>
              <a:rPr lang="ru-RU" sz="2800" b="1" i="1" dirty="0"/>
              <a:t> </a:t>
            </a:r>
            <a:r>
              <a:rPr lang="ru-RU" sz="2800" b="1" i="1" dirty="0" err="1" smtClean="0"/>
              <a:t>Кутдусович</a:t>
            </a:r>
            <a:r>
              <a:rPr lang="ru-RU" sz="2800" b="1" i="1" dirty="0" smtClean="0"/>
              <a:t>, </a:t>
            </a:r>
            <a:r>
              <a:rPr lang="ru-RU" sz="2400" b="1" i="1" dirty="0" err="1" smtClean="0">
                <a:solidFill>
                  <a:srgbClr val="FF0000"/>
                </a:solidFill>
              </a:rPr>
              <a:t>Агрызский</a:t>
            </a:r>
            <a:r>
              <a:rPr lang="ru-RU" sz="2400" b="1" i="1" dirty="0" smtClean="0">
                <a:solidFill>
                  <a:srgbClr val="FF0000"/>
                </a:solidFill>
              </a:rPr>
              <a:t> р-н, </a:t>
            </a:r>
            <a:r>
              <a:rPr lang="ru-RU" sz="2400" b="1" i="1" dirty="0" err="1" smtClean="0">
                <a:solidFill>
                  <a:srgbClr val="FF0000"/>
                </a:solidFill>
              </a:rPr>
              <a:t>с.Иж-Бобья</a:t>
            </a:r>
            <a:r>
              <a:rPr lang="ru-RU" sz="2800" b="1" i="1" dirty="0" smtClean="0"/>
              <a:t/>
            </a:r>
            <a:br>
              <a:rPr lang="ru-RU" sz="2800" b="1" i="1" dirty="0" smtClean="0"/>
            </a:br>
            <a:r>
              <a:rPr lang="ru-RU" sz="2000" dirty="0" smtClean="0"/>
              <a:t>20.12.1918-03.09.2000</a:t>
            </a:r>
            <a:endParaRPr lang="ru-RU" sz="2000" dirty="0"/>
          </a:p>
        </p:txBody>
      </p:sp>
      <p:sp>
        <p:nvSpPr>
          <p:cNvPr id="3" name="Подзаголовок 2"/>
          <p:cNvSpPr>
            <a:spLocks noGrp="1"/>
          </p:cNvSpPr>
          <p:nvPr>
            <p:ph type="subTitle" idx="1"/>
          </p:nvPr>
        </p:nvSpPr>
        <p:spPr>
          <a:xfrm>
            <a:off x="4909365" y="1844824"/>
            <a:ext cx="3537350" cy="1752600"/>
          </a:xfrm>
        </p:spPr>
        <p:txBody>
          <a:bodyPr>
            <a:normAutofit fontScale="25000" lnSpcReduction="20000"/>
          </a:bodyPr>
          <a:lstStyle/>
          <a:p>
            <a:pPr algn="just"/>
            <a:r>
              <a:rPr lang="ru-RU" sz="7200" dirty="0" smtClean="0">
                <a:solidFill>
                  <a:schemeClr val="tx1"/>
                </a:solidFill>
                <a:latin typeface="Monotype Corsiva" pitchFamily="66" charset="0"/>
              </a:rPr>
              <a:t>     Особое </a:t>
            </a:r>
            <a:r>
              <a:rPr lang="ru-RU" sz="7200" dirty="0">
                <a:solidFill>
                  <a:schemeClr val="tx1"/>
                </a:solidFill>
                <a:latin typeface="Monotype Corsiva" pitchFamily="66" charset="0"/>
              </a:rPr>
              <a:t>мужество и героизм молодой командир бронекатера проявил </a:t>
            </a:r>
            <a:r>
              <a:rPr lang="ru-RU" sz="7200" b="1" dirty="0">
                <a:solidFill>
                  <a:schemeClr val="tx1"/>
                </a:solidFill>
                <a:latin typeface="Monotype Corsiva" pitchFamily="66" charset="0"/>
              </a:rPr>
              <a:t>при освобождении Крыма. </a:t>
            </a:r>
            <a:r>
              <a:rPr lang="ru-RU" sz="7200" dirty="0">
                <a:solidFill>
                  <a:schemeClr val="tx1"/>
                </a:solidFill>
                <a:latin typeface="Monotype Corsiva" pitchFamily="66" charset="0"/>
              </a:rPr>
              <a:t>Под непрерывным огнем артиллерии и авиации противника его катер, подавляя огневые точки на берегу, переправил на Крымскую землю большое количество оружия, техники и людей. </a:t>
            </a:r>
            <a:r>
              <a:rPr lang="ru-RU" sz="7200" dirty="0" smtClean="0">
                <a:solidFill>
                  <a:schemeClr val="tx1"/>
                </a:solidFill>
                <a:latin typeface="Monotype Corsiva" pitchFamily="66" charset="0"/>
              </a:rPr>
              <a:t>За </a:t>
            </a:r>
            <a:r>
              <a:rPr lang="ru-RU" sz="7200" dirty="0">
                <a:solidFill>
                  <a:schemeClr val="tx1"/>
                </a:solidFill>
                <a:latin typeface="Monotype Corsiva" pitchFamily="66" charset="0"/>
              </a:rPr>
              <a:t>героизм и мужество, проявленные в Керченской операции в январе </a:t>
            </a:r>
            <a:r>
              <a:rPr lang="ru-RU" sz="7200" b="1" dirty="0">
                <a:solidFill>
                  <a:schemeClr val="tx1"/>
                </a:solidFill>
                <a:latin typeface="Monotype Corsiva" pitchFamily="66" charset="0"/>
              </a:rPr>
              <a:t>1944 </a:t>
            </a:r>
            <a:r>
              <a:rPr lang="ru-RU" sz="7200" dirty="0">
                <a:solidFill>
                  <a:schemeClr val="tx1"/>
                </a:solidFill>
                <a:latin typeface="Monotype Corsiva" pitchFamily="66" charset="0"/>
              </a:rPr>
              <a:t>года ему присвоено звание </a:t>
            </a:r>
            <a:r>
              <a:rPr lang="ru-RU" sz="7200" b="1" dirty="0">
                <a:solidFill>
                  <a:schemeClr val="tx1"/>
                </a:solidFill>
                <a:latin typeface="Monotype Corsiva" pitchFamily="66" charset="0"/>
              </a:rPr>
              <a:t>Героя Советского Союза</a:t>
            </a:r>
            <a:r>
              <a:rPr lang="ru-RU" sz="7200" b="1" dirty="0" smtClean="0">
                <a:solidFill>
                  <a:schemeClr val="tx1"/>
                </a:solidFill>
                <a:latin typeface="Monotype Corsiva" pitchFamily="66" charset="0"/>
              </a:rPr>
              <a:t>.</a:t>
            </a:r>
            <a:endParaRPr lang="ru-RU" sz="7200" b="1" dirty="0">
              <a:solidFill>
                <a:schemeClr val="tx1"/>
              </a:solidFill>
              <a:latin typeface="Monotype Corsiva" pitchFamily="66" charset="0"/>
            </a:endParaRPr>
          </a:p>
          <a:p>
            <a:pPr algn="just"/>
            <a:r>
              <a:rPr lang="ru-RU" sz="7200" dirty="0" smtClean="0">
                <a:solidFill>
                  <a:schemeClr val="tx1"/>
                </a:solidFill>
                <a:latin typeface="Monotype Corsiva" pitchFamily="66" charset="0"/>
              </a:rPr>
              <a:t>     Новые </a:t>
            </a:r>
            <a:r>
              <a:rPr lang="ru-RU" sz="7200" dirty="0">
                <a:solidFill>
                  <a:schemeClr val="tx1"/>
                </a:solidFill>
                <a:latin typeface="Monotype Corsiva" pitchFamily="66" charset="0"/>
              </a:rPr>
              <a:t>победы были одержаны в операциях по освобождению от немецко-фашистских захватчиков Белгорода, Будапешта и Вены</a:t>
            </a:r>
            <a:r>
              <a:rPr lang="ru-RU" sz="7200" dirty="0" smtClean="0">
                <a:solidFill>
                  <a:schemeClr val="tx1"/>
                </a:solidFill>
                <a:latin typeface="Monotype Corsiva" pitchFamily="66" charset="0"/>
              </a:rPr>
              <a:t>.</a:t>
            </a:r>
            <a:endParaRPr lang="ru-RU" sz="7200" dirty="0">
              <a:solidFill>
                <a:schemeClr val="tx1"/>
              </a:solidFill>
              <a:latin typeface="Monotype Corsiva" pitchFamily="66" charset="0"/>
            </a:endParaRPr>
          </a:p>
          <a:p>
            <a:pPr algn="just"/>
            <a:r>
              <a:rPr lang="ru-RU" sz="7200" dirty="0" smtClean="0">
                <a:solidFill>
                  <a:schemeClr val="tx1"/>
                </a:solidFill>
                <a:latin typeface="Monotype Corsiva" pitchFamily="66" charset="0"/>
              </a:rPr>
              <a:t>      Боевые </a:t>
            </a:r>
            <a:r>
              <a:rPr lang="ru-RU" sz="7200" dirty="0">
                <a:solidFill>
                  <a:schemeClr val="tx1"/>
                </a:solidFill>
                <a:latin typeface="Monotype Corsiva" pitchFamily="66" charset="0"/>
              </a:rPr>
              <a:t>подвиги героя отмечены </a:t>
            </a:r>
            <a:r>
              <a:rPr lang="ru-RU" sz="7200" dirty="0" smtClean="0">
                <a:solidFill>
                  <a:schemeClr val="tx1"/>
                </a:solidFill>
                <a:latin typeface="Monotype Corsiva" pitchFamily="66" charset="0"/>
              </a:rPr>
              <a:t>   15 </a:t>
            </a:r>
            <a:r>
              <a:rPr lang="ru-RU" sz="7200" dirty="0">
                <a:solidFill>
                  <a:schemeClr val="tx1"/>
                </a:solidFill>
                <a:latin typeface="Monotype Corsiva" pitchFamily="66" charset="0"/>
              </a:rPr>
              <a:t>правительственными наградами.</a:t>
            </a:r>
          </a:p>
          <a:p>
            <a:pPr algn="just"/>
            <a:endParaRPr lang="ru-RU" dirty="0"/>
          </a:p>
        </p:txBody>
      </p:sp>
      <p:pic>
        <p:nvPicPr>
          <p:cNvPr id="1026" name="Picture 2" descr="C:\Users\Учитель\Pictures\156524691319001990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784" t="6939" r="31092"/>
          <a:stretch/>
        </p:blipFill>
        <p:spPr bwMode="auto">
          <a:xfrm>
            <a:off x="7363328" y="332656"/>
            <a:ext cx="1066403" cy="130958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Учитель\Pictures\zvezd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318160"/>
            <a:ext cx="706097" cy="13209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Учитель\Pictures\AbdrahmanovAsafKutdu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548679"/>
            <a:ext cx="2862258" cy="41080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76056" y="415977"/>
            <a:ext cx="1564274" cy="1077218"/>
          </a:xfrm>
          <a:prstGeom prst="rect">
            <a:avLst/>
          </a:prstGeom>
          <a:noFill/>
        </p:spPr>
        <p:txBody>
          <a:bodyPr wrap="none" rtlCol="0">
            <a:spAutoFit/>
          </a:bodyPr>
          <a:lstStyle/>
          <a:p>
            <a:r>
              <a:rPr lang="ru-RU" sz="3200" b="1" i="1" dirty="0" smtClean="0">
                <a:solidFill>
                  <a:srgbClr val="FF0000"/>
                </a:solidFill>
              </a:rPr>
              <a:t>Подвиг </a:t>
            </a:r>
          </a:p>
          <a:p>
            <a:r>
              <a:rPr lang="ru-RU" sz="3200" b="1" i="1" dirty="0" smtClean="0">
                <a:solidFill>
                  <a:srgbClr val="FF0000"/>
                </a:solidFill>
              </a:rPr>
              <a:t>героя</a:t>
            </a:r>
            <a:endParaRPr lang="ru-RU" sz="3200" b="1" i="1" dirty="0">
              <a:solidFill>
                <a:srgbClr val="FF0000"/>
              </a:solidFill>
            </a:endParaRPr>
          </a:p>
        </p:txBody>
      </p:sp>
    </p:spTree>
    <p:extLst>
      <p:ext uri="{BB962C8B-B14F-4D97-AF65-F5344CB8AC3E}">
        <p14:creationId xmlns:p14="http://schemas.microsoft.com/office/powerpoint/2010/main" val="2554159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9393" y="336671"/>
            <a:ext cx="2808312" cy="1143000"/>
          </a:xfrm>
        </p:spPr>
        <p:txBody>
          <a:bodyPr>
            <a:normAutofit/>
          </a:bodyPr>
          <a:lstStyle/>
          <a:p>
            <a:pPr algn="l"/>
            <a:r>
              <a:rPr lang="ru-RU" sz="3200" b="1" i="1" dirty="0" smtClean="0">
                <a:solidFill>
                  <a:srgbClr val="FF0000"/>
                </a:solidFill>
              </a:rPr>
              <a:t>Подвиг</a:t>
            </a:r>
            <a:br>
              <a:rPr lang="ru-RU" sz="3200" b="1" i="1" dirty="0" smtClean="0">
                <a:solidFill>
                  <a:srgbClr val="FF0000"/>
                </a:solidFill>
              </a:rPr>
            </a:br>
            <a:r>
              <a:rPr lang="ru-RU" sz="3200" b="1" i="1" dirty="0" smtClean="0">
                <a:solidFill>
                  <a:srgbClr val="FF0000"/>
                </a:solidFill>
              </a:rPr>
              <a:t> героя</a:t>
            </a:r>
            <a:endParaRPr lang="ru-RU" sz="3200" b="1" i="1" dirty="0">
              <a:solidFill>
                <a:srgbClr val="FF000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1" y="319209"/>
            <a:ext cx="706437"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0685" y="336671"/>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016" y="620688"/>
            <a:ext cx="26638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94728" y="4446448"/>
            <a:ext cx="3600400" cy="954107"/>
          </a:xfrm>
          <a:prstGeom prst="rect">
            <a:avLst/>
          </a:prstGeom>
          <a:noFill/>
        </p:spPr>
        <p:txBody>
          <a:bodyPr wrap="square" rtlCol="0">
            <a:spAutoFit/>
          </a:bodyPr>
          <a:lstStyle/>
          <a:p>
            <a:pPr algn="ctr"/>
            <a:r>
              <a:rPr lang="ru-RU" sz="2800" b="1" i="1" dirty="0" smtClean="0">
                <a:latin typeface="+mj-lt"/>
              </a:rPr>
              <a:t>Хайруллин</a:t>
            </a:r>
          </a:p>
          <a:p>
            <a:r>
              <a:rPr lang="ru-RU" sz="2800" b="1" i="1" dirty="0" smtClean="0">
                <a:latin typeface="+mj-lt"/>
              </a:rPr>
              <a:t>Халил </a:t>
            </a:r>
            <a:r>
              <a:rPr lang="ru-RU" sz="2800" b="1" i="1" dirty="0" err="1" smtClean="0">
                <a:latin typeface="+mj-lt"/>
              </a:rPr>
              <a:t>Зинатуллович</a:t>
            </a:r>
            <a:r>
              <a:rPr lang="ru-RU" sz="2800" b="1" i="1" dirty="0" smtClean="0">
                <a:latin typeface="+mj-lt"/>
              </a:rPr>
              <a:t>,</a:t>
            </a:r>
            <a:endParaRPr lang="ru-RU" sz="2800" b="1" i="1" dirty="0">
              <a:latin typeface="+mj-lt"/>
            </a:endParaRPr>
          </a:p>
        </p:txBody>
      </p:sp>
      <p:sp>
        <p:nvSpPr>
          <p:cNvPr id="12" name="TextBox 11"/>
          <p:cNvSpPr txBox="1"/>
          <p:nvPr/>
        </p:nvSpPr>
        <p:spPr>
          <a:xfrm>
            <a:off x="450911" y="5400555"/>
            <a:ext cx="4464496" cy="830997"/>
          </a:xfrm>
          <a:prstGeom prst="rect">
            <a:avLst/>
          </a:prstGeom>
          <a:noFill/>
        </p:spPr>
        <p:txBody>
          <a:bodyPr wrap="square" rtlCol="0">
            <a:spAutoFit/>
          </a:bodyPr>
          <a:lstStyle/>
          <a:p>
            <a:pPr algn="ctr"/>
            <a:r>
              <a:rPr lang="ru-RU" sz="2400" b="1" i="1" dirty="0" err="1" smtClean="0">
                <a:solidFill>
                  <a:srgbClr val="FF0000"/>
                </a:solidFill>
              </a:rPr>
              <a:t>Зеленодольский</a:t>
            </a:r>
            <a:r>
              <a:rPr lang="ru-RU" sz="2400" b="1" i="1" dirty="0" smtClean="0">
                <a:solidFill>
                  <a:srgbClr val="FF0000"/>
                </a:solidFill>
              </a:rPr>
              <a:t> р-н, </a:t>
            </a:r>
          </a:p>
          <a:p>
            <a:pPr algn="ctr"/>
            <a:r>
              <a:rPr lang="ru-RU" sz="2400" b="1" i="1" dirty="0" err="1" smtClean="0">
                <a:solidFill>
                  <a:srgbClr val="FF0000"/>
                </a:solidFill>
              </a:rPr>
              <a:t>с.Кугеево</a:t>
            </a:r>
            <a:endParaRPr lang="ru-RU" sz="2400" b="1" i="1" dirty="0">
              <a:solidFill>
                <a:srgbClr val="FF0000"/>
              </a:solidFill>
            </a:endParaRPr>
          </a:p>
        </p:txBody>
      </p:sp>
      <p:sp>
        <p:nvSpPr>
          <p:cNvPr id="13" name="TextBox 12"/>
          <p:cNvSpPr txBox="1"/>
          <p:nvPr/>
        </p:nvSpPr>
        <p:spPr>
          <a:xfrm>
            <a:off x="1331640" y="5874594"/>
            <a:ext cx="2664296" cy="707886"/>
          </a:xfrm>
          <a:prstGeom prst="rect">
            <a:avLst/>
          </a:prstGeom>
          <a:noFill/>
        </p:spPr>
        <p:txBody>
          <a:bodyPr wrap="square" rtlCol="0">
            <a:spAutoFit/>
          </a:bodyPr>
          <a:lstStyle/>
          <a:p>
            <a:endParaRPr lang="ru-RU" sz="2000" dirty="0" smtClean="0"/>
          </a:p>
          <a:p>
            <a:r>
              <a:rPr lang="ru-RU" sz="2000" dirty="0" smtClean="0"/>
              <a:t>14.06.1920-29.09.1984</a:t>
            </a:r>
            <a:endParaRPr lang="ru-RU" sz="2000" dirty="0"/>
          </a:p>
        </p:txBody>
      </p:sp>
      <p:sp>
        <p:nvSpPr>
          <p:cNvPr id="14" name="Прямоугольник 13"/>
          <p:cNvSpPr/>
          <p:nvPr/>
        </p:nvSpPr>
        <p:spPr>
          <a:xfrm>
            <a:off x="4901094" y="1984235"/>
            <a:ext cx="3501430" cy="3139321"/>
          </a:xfrm>
          <a:prstGeom prst="rect">
            <a:avLst/>
          </a:prstGeom>
        </p:spPr>
        <p:txBody>
          <a:bodyPr wrap="square">
            <a:spAutoFit/>
          </a:bodyPr>
          <a:lstStyle/>
          <a:p>
            <a:pPr algn="just"/>
            <a:r>
              <a:rPr lang="ru-RU" dirty="0" smtClean="0">
                <a:latin typeface="Monotype Corsiva" panose="03010101010201010101" pitchFamily="66" charset="0"/>
              </a:rPr>
              <a:t>Пулеметчик 245-го гвардейского стрелкового полк гвардии рядовой  Хайруллин  одним из первых  в полку </a:t>
            </a:r>
            <a:r>
              <a:rPr lang="ru-RU" dirty="0">
                <a:latin typeface="Monotype Corsiva" panose="03010101010201010101" pitchFamily="66" charset="0"/>
              </a:rPr>
              <a:t>14 июля 1944 года </a:t>
            </a:r>
            <a:r>
              <a:rPr lang="ru-RU" dirty="0" smtClean="0">
                <a:latin typeface="Monotype Corsiva" panose="03010101010201010101" pitchFamily="66" charset="0"/>
              </a:rPr>
              <a:t>переправился </a:t>
            </a:r>
            <a:r>
              <a:rPr lang="ru-RU" dirty="0">
                <a:latin typeface="Monotype Corsiva" panose="03010101010201010101" pitchFamily="66" charset="0"/>
              </a:rPr>
              <a:t>через Неман в районе </a:t>
            </a:r>
            <a:r>
              <a:rPr lang="ru-RU" dirty="0" smtClean="0">
                <a:latin typeface="Monotype Corsiva" panose="03010101010201010101" pitchFamily="66" charset="0"/>
              </a:rPr>
              <a:t>Алитуса (Литва) </a:t>
            </a:r>
            <a:r>
              <a:rPr lang="ru-RU" dirty="0">
                <a:latin typeface="Monotype Corsiva" panose="03010101010201010101" pitchFamily="66" charset="0"/>
              </a:rPr>
              <a:t>и </a:t>
            </a:r>
            <a:r>
              <a:rPr lang="ru-RU" dirty="0" smtClean="0">
                <a:latin typeface="Monotype Corsiva" panose="03010101010201010101" pitchFamily="66" charset="0"/>
              </a:rPr>
              <a:t>пулеметным огнём прикрывал работу саперов и  переправу подразделений. </a:t>
            </a:r>
            <a:r>
              <a:rPr lang="ru-RU" b="1" dirty="0" smtClean="0">
                <a:latin typeface="Monotype Corsiva" panose="03010101010201010101" pitchFamily="66" charset="0"/>
              </a:rPr>
              <a:t>Звание Героя  Советского Союза присвоено 24 марта 1945 года.</a:t>
            </a:r>
          </a:p>
          <a:p>
            <a:pPr algn="just"/>
            <a:r>
              <a:rPr lang="ru-RU" dirty="0">
                <a:latin typeface="Monotype Corsiva" panose="03010101010201010101" pitchFamily="66" charset="0"/>
              </a:rPr>
              <a:t> </a:t>
            </a:r>
            <a:r>
              <a:rPr lang="ru-RU" dirty="0" smtClean="0">
                <a:latin typeface="Monotype Corsiva" panose="03010101010201010101" pitchFamily="66" charset="0"/>
              </a:rPr>
              <a:t> Награжден   орденом Ленина, </a:t>
            </a:r>
            <a:r>
              <a:rPr lang="ru-RU" dirty="0">
                <a:latin typeface="Monotype Corsiva" panose="03010101010201010101" pitchFamily="66" charset="0"/>
              </a:rPr>
              <a:t>К</a:t>
            </a:r>
            <a:r>
              <a:rPr lang="ru-RU" dirty="0" smtClean="0">
                <a:latin typeface="Monotype Corsiva" panose="03010101010201010101" pitchFamily="66" charset="0"/>
              </a:rPr>
              <a:t>расного Знамени, медалями.</a:t>
            </a:r>
            <a:endParaRPr lang="ru-RU" dirty="0">
              <a:latin typeface="Monotype Corsiva" panose="03010101010201010101" pitchFamily="66" charset="0"/>
            </a:endParaRPr>
          </a:p>
        </p:txBody>
      </p:sp>
    </p:spTree>
    <p:extLst>
      <p:ext uri="{BB962C8B-B14F-4D97-AF65-F5344CB8AC3E}">
        <p14:creationId xmlns:p14="http://schemas.microsoft.com/office/powerpoint/2010/main" val="3524845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6016" y="504911"/>
            <a:ext cx="2232248" cy="1143000"/>
          </a:xfrm>
        </p:spPr>
        <p:txBody>
          <a:bodyPr>
            <a:noAutofit/>
          </a:bodyPr>
          <a:lstStyle/>
          <a:p>
            <a:r>
              <a:rPr lang="ru-RU" sz="3200" b="1" i="1" dirty="0">
                <a:solidFill>
                  <a:srgbClr val="FF0000"/>
                </a:solidFill>
              </a:rPr>
              <a:t>Подвиг </a:t>
            </a:r>
            <a:br>
              <a:rPr lang="ru-RU" sz="3200" b="1" i="1" dirty="0">
                <a:solidFill>
                  <a:srgbClr val="FF0000"/>
                </a:solidFill>
              </a:rPr>
            </a:br>
            <a:r>
              <a:rPr lang="ru-RU" sz="3200" b="1" i="1" dirty="0">
                <a:solidFill>
                  <a:srgbClr val="FF0000"/>
                </a:solidFill>
              </a:rPr>
              <a:t>героя</a:t>
            </a:r>
            <a:br>
              <a:rPr lang="ru-RU" sz="3200" b="1" i="1" dirty="0">
                <a:solidFill>
                  <a:srgbClr val="FF0000"/>
                </a:solidFill>
              </a:rPr>
            </a:br>
            <a:endParaRPr lang="ru-RU" sz="32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332655"/>
            <a:ext cx="701675"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350118"/>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https://ruread.net/bookimages/9215/img_10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548680"/>
            <a:ext cx="2736304" cy="364227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63588" y="4216845"/>
            <a:ext cx="3384376" cy="954107"/>
          </a:xfrm>
          <a:prstGeom prst="rect">
            <a:avLst/>
          </a:prstGeom>
          <a:noFill/>
        </p:spPr>
        <p:txBody>
          <a:bodyPr wrap="square" rtlCol="0">
            <a:spAutoFit/>
          </a:bodyPr>
          <a:lstStyle/>
          <a:p>
            <a:pPr algn="ctr"/>
            <a:r>
              <a:rPr lang="ru-RU" sz="2800" b="1" i="1" dirty="0" err="1" smtClean="0"/>
              <a:t>Хайрутдинов</a:t>
            </a:r>
            <a:r>
              <a:rPr lang="ru-RU" sz="2800" b="1" i="1" dirty="0" smtClean="0"/>
              <a:t> </a:t>
            </a:r>
          </a:p>
          <a:p>
            <a:r>
              <a:rPr lang="ru-RU" sz="2800" b="1" i="1" dirty="0" smtClean="0"/>
              <a:t>Акрам </a:t>
            </a:r>
            <a:r>
              <a:rPr lang="ru-RU" sz="2800" b="1" i="1" dirty="0" err="1" smtClean="0"/>
              <a:t>Мингазович</a:t>
            </a:r>
            <a:r>
              <a:rPr lang="ru-RU" sz="2800" b="1" i="1" dirty="0" smtClean="0"/>
              <a:t>,</a:t>
            </a:r>
            <a:endParaRPr lang="ru-RU" sz="2800" b="1" i="1" dirty="0"/>
          </a:p>
        </p:txBody>
      </p:sp>
      <p:sp>
        <p:nvSpPr>
          <p:cNvPr id="15" name="TextBox 14"/>
          <p:cNvSpPr txBox="1"/>
          <p:nvPr/>
        </p:nvSpPr>
        <p:spPr>
          <a:xfrm>
            <a:off x="857034" y="5105999"/>
            <a:ext cx="3972127" cy="830997"/>
          </a:xfrm>
          <a:prstGeom prst="rect">
            <a:avLst/>
          </a:prstGeom>
          <a:noFill/>
        </p:spPr>
        <p:txBody>
          <a:bodyPr wrap="square" rtlCol="0">
            <a:spAutoFit/>
          </a:bodyPr>
          <a:lstStyle/>
          <a:p>
            <a:r>
              <a:rPr lang="ru-RU" sz="2400" b="1" i="1" dirty="0" smtClean="0">
                <a:solidFill>
                  <a:srgbClr val="FF0000"/>
                </a:solidFill>
              </a:rPr>
              <a:t>  </a:t>
            </a:r>
            <a:r>
              <a:rPr lang="ru-RU" sz="2400" b="1" i="1" dirty="0" err="1" smtClean="0">
                <a:solidFill>
                  <a:srgbClr val="FF0000"/>
                </a:solidFill>
              </a:rPr>
              <a:t>Лениногорский</a:t>
            </a:r>
            <a:r>
              <a:rPr lang="ru-RU" sz="2400" b="1" i="1" dirty="0" smtClean="0">
                <a:solidFill>
                  <a:srgbClr val="FF0000"/>
                </a:solidFill>
              </a:rPr>
              <a:t> р-н,</a:t>
            </a:r>
          </a:p>
          <a:p>
            <a:r>
              <a:rPr lang="ru-RU" sz="2400" b="1" i="1" dirty="0" smtClean="0">
                <a:solidFill>
                  <a:srgbClr val="FF0000"/>
                </a:solidFill>
              </a:rPr>
              <a:t> с. Нижние </a:t>
            </a:r>
            <a:r>
              <a:rPr lang="ru-RU" sz="2400" b="1" i="1" dirty="0" err="1" smtClean="0">
                <a:solidFill>
                  <a:srgbClr val="FF0000"/>
                </a:solidFill>
              </a:rPr>
              <a:t>Чершилы</a:t>
            </a:r>
            <a:endParaRPr lang="ru-RU" sz="2400" b="1" i="1" dirty="0">
              <a:solidFill>
                <a:srgbClr val="FF0000"/>
              </a:solidFill>
            </a:endParaRPr>
          </a:p>
        </p:txBody>
      </p:sp>
      <p:sp>
        <p:nvSpPr>
          <p:cNvPr id="16" name="TextBox 15"/>
          <p:cNvSpPr txBox="1"/>
          <p:nvPr/>
        </p:nvSpPr>
        <p:spPr>
          <a:xfrm>
            <a:off x="1623113" y="5979303"/>
            <a:ext cx="2232248" cy="400110"/>
          </a:xfrm>
          <a:prstGeom prst="rect">
            <a:avLst/>
          </a:prstGeom>
          <a:noFill/>
        </p:spPr>
        <p:txBody>
          <a:bodyPr wrap="square" rtlCol="0">
            <a:spAutoFit/>
          </a:bodyPr>
          <a:lstStyle/>
          <a:p>
            <a:r>
              <a:rPr lang="ru-RU" sz="2000" dirty="0" smtClean="0"/>
              <a:t>1924-26.3.1944</a:t>
            </a:r>
            <a:endParaRPr lang="ru-RU" sz="2000" dirty="0"/>
          </a:p>
        </p:txBody>
      </p:sp>
      <p:sp>
        <p:nvSpPr>
          <p:cNvPr id="17" name="Прямоугольник 16"/>
          <p:cNvSpPr/>
          <p:nvPr/>
        </p:nvSpPr>
        <p:spPr>
          <a:xfrm>
            <a:off x="4829161" y="1655043"/>
            <a:ext cx="3617951" cy="4524315"/>
          </a:xfrm>
          <a:prstGeom prst="rect">
            <a:avLst/>
          </a:prstGeom>
        </p:spPr>
        <p:txBody>
          <a:bodyPr wrap="square">
            <a:spAutoFit/>
          </a:bodyPr>
          <a:lstStyle/>
          <a:p>
            <a:pPr algn="just"/>
            <a:r>
              <a:rPr lang="ru-RU" dirty="0">
                <a:latin typeface="Monotype Corsiva" panose="03010101010201010101" pitchFamily="66" charset="0"/>
              </a:rPr>
              <a:t>В ночь на 26 марта 1944 года пулемётчик 384-го отдельного батальона морской пехоты (Одесская военно-морская база, Черноморский флот) матрос </a:t>
            </a:r>
            <a:r>
              <a:rPr lang="ru-RU" dirty="0" err="1">
                <a:latin typeface="Monotype Corsiva" panose="03010101010201010101" pitchFamily="66" charset="0"/>
              </a:rPr>
              <a:t>Хайрутдинов</a:t>
            </a:r>
            <a:r>
              <a:rPr lang="ru-RU" dirty="0">
                <a:latin typeface="Monotype Corsiva" panose="03010101010201010101" pitchFamily="66" charset="0"/>
              </a:rPr>
              <a:t> в составе десантного отряда под </a:t>
            </a:r>
            <a:r>
              <a:rPr lang="ru-RU" dirty="0" smtClean="0">
                <a:latin typeface="Monotype Corsiva" panose="03010101010201010101" pitchFamily="66" charset="0"/>
              </a:rPr>
              <a:t>командованием</a:t>
            </a:r>
          </a:p>
          <a:p>
            <a:pPr algn="just"/>
            <a:r>
              <a:rPr lang="ru-RU" dirty="0" smtClean="0">
                <a:latin typeface="Monotype Corsiva" panose="03010101010201010101" pitchFamily="66" charset="0"/>
              </a:rPr>
              <a:t> старшего лейтенанта </a:t>
            </a:r>
          </a:p>
          <a:p>
            <a:pPr algn="just"/>
            <a:r>
              <a:rPr lang="ru-RU" dirty="0" smtClean="0">
                <a:latin typeface="Monotype Corsiva" panose="03010101010201010101" pitchFamily="66" charset="0"/>
              </a:rPr>
              <a:t> К. Ф. Ольшанского был высажен в тыл противника в порт города Николаев. Двое суток отряд вёл бой, отбив 18 атак противника, до подхода советских войск с фронта. Погиб в этом бою. </a:t>
            </a:r>
            <a:r>
              <a:rPr lang="ru-RU" b="1" dirty="0" smtClean="0">
                <a:latin typeface="Monotype Corsiva" panose="03010101010201010101" pitchFamily="66" charset="0"/>
              </a:rPr>
              <a:t>Звание Героя Советского Союза </a:t>
            </a:r>
            <a:r>
              <a:rPr lang="ru-RU" b="1" dirty="0" err="1" smtClean="0">
                <a:latin typeface="Monotype Corsiva" panose="03010101010201010101" pitchFamily="66" charset="0"/>
              </a:rPr>
              <a:t>Акраму</a:t>
            </a:r>
            <a:r>
              <a:rPr lang="ru-RU" b="1" dirty="0" smtClean="0">
                <a:latin typeface="Monotype Corsiva" panose="03010101010201010101" pitchFamily="66" charset="0"/>
              </a:rPr>
              <a:t> </a:t>
            </a:r>
            <a:r>
              <a:rPr lang="ru-RU" b="1" dirty="0" err="1" smtClean="0">
                <a:latin typeface="Monotype Corsiva" panose="03010101010201010101" pitchFamily="66" charset="0"/>
              </a:rPr>
              <a:t>Мингазовичу</a:t>
            </a:r>
            <a:r>
              <a:rPr lang="ru-RU" b="1" dirty="0" smtClean="0">
                <a:latin typeface="Monotype Corsiva" panose="03010101010201010101" pitchFamily="66" charset="0"/>
              </a:rPr>
              <a:t> присвоено 20 апреля 1945 года посмертно. </a:t>
            </a:r>
            <a:r>
              <a:rPr lang="ru-RU" dirty="0" smtClean="0">
                <a:latin typeface="Monotype Corsiva" panose="03010101010201010101" pitchFamily="66" charset="0"/>
              </a:rPr>
              <a:t>Награждён орденом Ленина.</a:t>
            </a:r>
            <a:endParaRPr lang="ru-RU" dirty="0">
              <a:latin typeface="Monotype Corsiva" panose="03010101010201010101" pitchFamily="66" charset="0"/>
            </a:endParaRPr>
          </a:p>
        </p:txBody>
      </p:sp>
    </p:spTree>
    <p:extLst>
      <p:ext uri="{BB962C8B-B14F-4D97-AF65-F5344CB8AC3E}">
        <p14:creationId xmlns:p14="http://schemas.microsoft.com/office/powerpoint/2010/main" val="295682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588750"/>
            <a:ext cx="8229600" cy="1143000"/>
          </a:xfrm>
        </p:spPr>
        <p:txBody>
          <a:bodyPr>
            <a:normAutofit fontScale="90000"/>
          </a:bodyPr>
          <a:lstStyle/>
          <a:p>
            <a:r>
              <a:rPr lang="ru-RU" sz="3600" b="1" i="1" dirty="0">
                <a:solidFill>
                  <a:srgbClr val="FF0000"/>
                </a:solidFill>
              </a:rPr>
              <a:t>Подвиг </a:t>
            </a:r>
            <a:br>
              <a:rPr lang="ru-RU" sz="3600" b="1" i="1" dirty="0">
                <a:solidFill>
                  <a:srgbClr val="FF0000"/>
                </a:solidFill>
              </a:rPr>
            </a:br>
            <a:r>
              <a:rPr lang="ru-RU" sz="3600" b="1" i="1" dirty="0">
                <a:solidFill>
                  <a:srgbClr val="FF0000"/>
                </a:solidFill>
              </a:rPr>
              <a:t>героя</a:t>
            </a:r>
            <a:r>
              <a:rPr lang="ru-RU" b="1" i="1" dirty="0">
                <a:solidFill>
                  <a:srgbClr val="FF0000"/>
                </a:solidFill>
              </a:rPr>
              <a:t/>
            </a:r>
            <a:br>
              <a:rPr lang="ru-RU" b="1" i="1" dirty="0">
                <a:solidFill>
                  <a:srgbClr val="FF0000"/>
                </a:solidFill>
              </a:rPr>
            </a:b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616" y="386653"/>
            <a:ext cx="70167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368005"/>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i.mycdn.me/i?r=AzEPZsRbOZEKgBhR0XGMT1Rk78AeU1ZLHKW7IcsNdTH566aKTM5SRkZCeTgDn6uOy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453555"/>
            <a:ext cx="2808312" cy="36473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9589" y="4236129"/>
            <a:ext cx="3660403" cy="954107"/>
          </a:xfrm>
          <a:prstGeom prst="rect">
            <a:avLst/>
          </a:prstGeom>
          <a:noFill/>
        </p:spPr>
        <p:txBody>
          <a:bodyPr wrap="square" rtlCol="0">
            <a:spAutoFit/>
          </a:bodyPr>
          <a:lstStyle/>
          <a:p>
            <a:pPr algn="ctr"/>
            <a:r>
              <a:rPr lang="ru-RU" sz="2800" b="1" i="1" dirty="0" smtClean="0">
                <a:latin typeface="+mj-lt"/>
              </a:rPr>
              <a:t>Хакимов Михаил (</a:t>
            </a:r>
            <a:r>
              <a:rPr lang="ru-RU" sz="2800" b="1" i="1" dirty="0" err="1" smtClean="0">
                <a:latin typeface="+mj-lt"/>
              </a:rPr>
              <a:t>Исмагил</a:t>
            </a:r>
            <a:r>
              <a:rPr lang="ru-RU" sz="2800" b="1" i="1" dirty="0" smtClean="0">
                <a:latin typeface="+mj-lt"/>
              </a:rPr>
              <a:t>) </a:t>
            </a:r>
            <a:r>
              <a:rPr lang="ru-RU" sz="2800" b="1" i="1" dirty="0" err="1" smtClean="0">
                <a:latin typeface="+mj-lt"/>
              </a:rPr>
              <a:t>Кабирович</a:t>
            </a:r>
            <a:r>
              <a:rPr lang="ru-RU" sz="2800" b="1" i="1" dirty="0" smtClean="0">
                <a:latin typeface="+mj-lt"/>
              </a:rPr>
              <a:t>,</a:t>
            </a:r>
            <a:endParaRPr lang="ru-RU" sz="2800" b="1" i="1" dirty="0">
              <a:latin typeface="+mj-lt"/>
            </a:endParaRPr>
          </a:p>
        </p:txBody>
      </p:sp>
      <p:sp>
        <p:nvSpPr>
          <p:cNvPr id="5" name="TextBox 4"/>
          <p:cNvSpPr txBox="1"/>
          <p:nvPr/>
        </p:nvSpPr>
        <p:spPr>
          <a:xfrm>
            <a:off x="1115616" y="5063547"/>
            <a:ext cx="4311897" cy="830997"/>
          </a:xfrm>
          <a:prstGeom prst="rect">
            <a:avLst/>
          </a:prstGeom>
          <a:noFill/>
        </p:spPr>
        <p:txBody>
          <a:bodyPr wrap="square" rtlCol="0">
            <a:spAutoFit/>
          </a:bodyPr>
          <a:lstStyle/>
          <a:p>
            <a:r>
              <a:rPr lang="ru-RU" sz="2400" b="1" i="1" dirty="0" err="1" smtClean="0">
                <a:solidFill>
                  <a:srgbClr val="FF0000"/>
                </a:solidFill>
              </a:rPr>
              <a:t>Дрожжановский</a:t>
            </a:r>
            <a:r>
              <a:rPr lang="ru-RU" sz="2400" b="1" i="1" dirty="0" smtClean="0">
                <a:solidFill>
                  <a:srgbClr val="FF0000"/>
                </a:solidFill>
              </a:rPr>
              <a:t> р-н,</a:t>
            </a:r>
          </a:p>
          <a:p>
            <a:r>
              <a:rPr lang="ru-RU" sz="2400" b="1" i="1" dirty="0" err="1" smtClean="0">
                <a:solidFill>
                  <a:srgbClr val="FF0000"/>
                </a:solidFill>
              </a:rPr>
              <a:t>с.Большая</a:t>
            </a:r>
            <a:r>
              <a:rPr lang="ru-RU" sz="2400" b="1" i="1" dirty="0" smtClean="0">
                <a:solidFill>
                  <a:srgbClr val="FF0000"/>
                </a:solidFill>
              </a:rPr>
              <a:t> </a:t>
            </a:r>
            <a:r>
              <a:rPr lang="ru-RU" sz="2400" b="1" i="1" dirty="0" err="1" smtClean="0">
                <a:solidFill>
                  <a:srgbClr val="FF0000"/>
                </a:solidFill>
              </a:rPr>
              <a:t>Цильна</a:t>
            </a:r>
            <a:endParaRPr lang="ru-RU" sz="2400" b="1" i="1" dirty="0">
              <a:solidFill>
                <a:srgbClr val="FF0000"/>
              </a:solidFill>
            </a:endParaRPr>
          </a:p>
        </p:txBody>
      </p:sp>
      <p:sp>
        <p:nvSpPr>
          <p:cNvPr id="6" name="TextBox 5"/>
          <p:cNvSpPr txBox="1"/>
          <p:nvPr/>
        </p:nvSpPr>
        <p:spPr>
          <a:xfrm>
            <a:off x="1403648" y="6021288"/>
            <a:ext cx="2664296" cy="400110"/>
          </a:xfrm>
          <a:prstGeom prst="rect">
            <a:avLst/>
          </a:prstGeom>
          <a:noFill/>
        </p:spPr>
        <p:txBody>
          <a:bodyPr wrap="square" rtlCol="0">
            <a:spAutoFit/>
          </a:bodyPr>
          <a:lstStyle/>
          <a:p>
            <a:r>
              <a:rPr lang="ru-RU" sz="2000" dirty="0" smtClean="0"/>
              <a:t>1.11.1916-19.11.1986</a:t>
            </a:r>
            <a:endParaRPr lang="ru-RU" sz="2000" dirty="0"/>
          </a:p>
        </p:txBody>
      </p:sp>
      <p:sp>
        <p:nvSpPr>
          <p:cNvPr id="7" name="TextBox 6"/>
          <p:cNvSpPr txBox="1"/>
          <p:nvPr/>
        </p:nvSpPr>
        <p:spPr>
          <a:xfrm>
            <a:off x="4798863" y="1704278"/>
            <a:ext cx="3659088" cy="5078313"/>
          </a:xfrm>
          <a:prstGeom prst="rect">
            <a:avLst/>
          </a:prstGeom>
          <a:noFill/>
        </p:spPr>
        <p:txBody>
          <a:bodyPr wrap="square" rtlCol="0">
            <a:spAutoFit/>
          </a:bodyPr>
          <a:lstStyle/>
          <a:p>
            <a:pPr algn="just"/>
            <a:r>
              <a:rPr lang="ru-RU" dirty="0" smtClean="0">
                <a:latin typeface="Monotype Corsiva" panose="03010101010201010101" pitchFamily="66" charset="0"/>
              </a:rPr>
              <a:t>Особое мужество и героизм наводчик противотанковых  ружей 384-го отдельного батальона морской пехоты матрос Хакимов в ночь на 26 марта 1944 года в составе десантного отряда под командованием старшего лейтенанта К.Ф. Ольшанского  был высажен в тылу противника портового города Николаева. Двое суток отряд вел бой, отбив 18 ожесточённых атак противника. Хакимов лично подбил танк и подавил орудие противника. </a:t>
            </a:r>
          </a:p>
          <a:p>
            <a:pPr algn="just"/>
            <a:r>
              <a:rPr lang="ru-RU" b="1" dirty="0" smtClean="0">
                <a:latin typeface="Monotype Corsiva" panose="03010101010201010101" pitchFamily="66" charset="0"/>
              </a:rPr>
              <a:t>Звание Героя Советского Союза ему присвоено 20 апреля 1945 года.</a:t>
            </a:r>
          </a:p>
          <a:p>
            <a:pPr algn="just"/>
            <a:r>
              <a:rPr lang="ru-RU" dirty="0" smtClean="0">
                <a:latin typeface="Monotype Corsiva" panose="03010101010201010101" pitchFamily="66" charset="0"/>
              </a:rPr>
              <a:t>Награждён </a:t>
            </a:r>
            <a:r>
              <a:rPr lang="ru-RU" dirty="0">
                <a:latin typeface="Monotype Corsiva" panose="03010101010201010101" pitchFamily="66" charset="0"/>
              </a:rPr>
              <a:t>орденом Ленина,  двумя орденами Отечественной войны 1 степени,  медалями</a:t>
            </a:r>
            <a:r>
              <a:rPr lang="ru-RU" dirty="0" smtClean="0">
                <a:latin typeface="Monotype Corsiva" panose="03010101010201010101" pitchFamily="66" charset="0"/>
              </a:rPr>
              <a:t>.</a:t>
            </a:r>
          </a:p>
          <a:p>
            <a:pPr algn="just"/>
            <a:endParaRPr lang="ru-RU" dirty="0"/>
          </a:p>
        </p:txBody>
      </p:sp>
    </p:spTree>
    <p:extLst>
      <p:ext uri="{BB962C8B-B14F-4D97-AF65-F5344CB8AC3E}">
        <p14:creationId xmlns:p14="http://schemas.microsoft.com/office/powerpoint/2010/main" val="431205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8504" y="245802"/>
            <a:ext cx="18589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320044"/>
            <a:ext cx="701675"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0670" y="350118"/>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https://pbs.twimg.com/media/D-f3PwvXsAY8BXM.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620688"/>
            <a:ext cx="2736304" cy="35614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11560" y="4385892"/>
            <a:ext cx="3744416" cy="954107"/>
          </a:xfrm>
          <a:prstGeom prst="rect">
            <a:avLst/>
          </a:prstGeom>
          <a:noFill/>
        </p:spPr>
        <p:txBody>
          <a:bodyPr wrap="square" rtlCol="0">
            <a:spAutoFit/>
          </a:bodyPr>
          <a:lstStyle/>
          <a:p>
            <a:pPr algn="ctr"/>
            <a:r>
              <a:rPr lang="ru-RU" sz="2800" b="1" i="1" dirty="0" err="1" smtClean="0"/>
              <a:t>Халев</a:t>
            </a:r>
            <a:r>
              <a:rPr lang="ru-RU" sz="2800" b="1" i="1" dirty="0" smtClean="0"/>
              <a:t> </a:t>
            </a:r>
          </a:p>
          <a:p>
            <a:r>
              <a:rPr lang="ru-RU" sz="2800" b="1" i="1" dirty="0" smtClean="0"/>
              <a:t>Василий Дмитриевич,</a:t>
            </a:r>
            <a:endParaRPr lang="ru-RU" sz="2800" b="1" i="1" dirty="0"/>
          </a:p>
        </p:txBody>
      </p:sp>
      <p:sp>
        <p:nvSpPr>
          <p:cNvPr id="5" name="TextBox 4"/>
          <p:cNvSpPr txBox="1"/>
          <p:nvPr/>
        </p:nvSpPr>
        <p:spPr>
          <a:xfrm>
            <a:off x="1763688" y="5368194"/>
            <a:ext cx="3384376" cy="461665"/>
          </a:xfrm>
          <a:prstGeom prst="rect">
            <a:avLst/>
          </a:prstGeom>
          <a:noFill/>
        </p:spPr>
        <p:txBody>
          <a:bodyPr wrap="square" rtlCol="0">
            <a:spAutoFit/>
          </a:bodyPr>
          <a:lstStyle/>
          <a:p>
            <a:r>
              <a:rPr lang="ru-RU" sz="2400" b="1" i="1" dirty="0">
                <a:solidFill>
                  <a:srgbClr val="FF0000"/>
                </a:solidFill>
              </a:rPr>
              <a:t>г</a:t>
            </a:r>
            <a:r>
              <a:rPr lang="ru-RU" sz="2400" b="1" i="1" dirty="0" smtClean="0">
                <a:solidFill>
                  <a:srgbClr val="FF0000"/>
                </a:solidFill>
              </a:rPr>
              <a:t>. Казань</a:t>
            </a:r>
            <a:endParaRPr lang="ru-RU" sz="2400" b="1" i="1" dirty="0">
              <a:solidFill>
                <a:srgbClr val="FF0000"/>
              </a:solidFill>
            </a:endParaRPr>
          </a:p>
        </p:txBody>
      </p:sp>
      <p:sp>
        <p:nvSpPr>
          <p:cNvPr id="6" name="TextBox 5"/>
          <p:cNvSpPr txBox="1"/>
          <p:nvPr/>
        </p:nvSpPr>
        <p:spPr>
          <a:xfrm>
            <a:off x="1331640" y="5892879"/>
            <a:ext cx="3240360" cy="400110"/>
          </a:xfrm>
          <a:prstGeom prst="rect">
            <a:avLst/>
          </a:prstGeom>
          <a:noFill/>
        </p:spPr>
        <p:txBody>
          <a:bodyPr wrap="square" rtlCol="0">
            <a:spAutoFit/>
          </a:bodyPr>
          <a:lstStyle/>
          <a:p>
            <a:r>
              <a:rPr lang="ru-RU" sz="2000" dirty="0" smtClean="0"/>
              <a:t>14.01.1913-2.07.1944</a:t>
            </a:r>
            <a:endParaRPr lang="ru-RU" sz="2000" dirty="0"/>
          </a:p>
        </p:txBody>
      </p:sp>
      <p:sp>
        <p:nvSpPr>
          <p:cNvPr id="7" name="Прямоугольник 6"/>
          <p:cNvSpPr/>
          <p:nvPr/>
        </p:nvSpPr>
        <p:spPr>
          <a:xfrm>
            <a:off x="4898504" y="1932814"/>
            <a:ext cx="3588966" cy="4524315"/>
          </a:xfrm>
          <a:prstGeom prst="rect">
            <a:avLst/>
          </a:prstGeom>
        </p:spPr>
        <p:txBody>
          <a:bodyPr wrap="square">
            <a:spAutoFit/>
          </a:bodyPr>
          <a:lstStyle/>
          <a:p>
            <a:pPr algn="just"/>
            <a:r>
              <a:rPr lang="ru-RU" dirty="0">
                <a:latin typeface="Monotype Corsiva" panose="03010101010201010101" pitchFamily="66" charset="0"/>
              </a:rPr>
              <a:t>Командир танка младший лейтенант </a:t>
            </a:r>
            <a:r>
              <a:rPr lang="ru-RU" dirty="0" err="1">
                <a:latin typeface="Monotype Corsiva" panose="03010101010201010101" pitchFamily="66" charset="0"/>
              </a:rPr>
              <a:t>Халев</a:t>
            </a:r>
            <a:r>
              <a:rPr lang="ru-RU" dirty="0">
                <a:latin typeface="Monotype Corsiva" panose="03010101010201010101" pitchFamily="66" charset="0"/>
              </a:rPr>
              <a:t> в боях за город Полоцк первым на своём танке ворвался в город, уничтожая из пушки и огнемёта живую силу и технику противника. Израсходовав все боеприпасы, его танк был подбит, экипаж до последней минуты отбивался гранатами. Когда немцы подожгли танк, экипаж танка применил всё возможное, чтобы потушить горящий танк. Не оставив завоеванного рубежа, </a:t>
            </a:r>
            <a:r>
              <a:rPr lang="ru-RU" dirty="0" err="1">
                <a:latin typeface="Monotype Corsiva" panose="03010101010201010101" pitchFamily="66" charset="0"/>
              </a:rPr>
              <a:t>Халев</a:t>
            </a:r>
            <a:r>
              <a:rPr lang="ru-RU" dirty="0">
                <a:latin typeface="Monotype Corsiva" panose="03010101010201010101" pitchFamily="66" charset="0"/>
              </a:rPr>
              <a:t> вместе со своей боевой машиной сгорел, но в плен не </a:t>
            </a:r>
            <a:r>
              <a:rPr lang="ru-RU" dirty="0" smtClean="0">
                <a:latin typeface="Monotype Corsiva" panose="03010101010201010101" pitchFamily="66" charset="0"/>
              </a:rPr>
              <a:t>сдался.</a:t>
            </a:r>
          </a:p>
          <a:p>
            <a:pPr algn="just"/>
            <a:r>
              <a:rPr lang="ru-RU" b="1" dirty="0" smtClean="0">
                <a:latin typeface="Monotype Corsiva" panose="03010101010201010101" pitchFamily="66" charset="0"/>
              </a:rPr>
              <a:t>Звание Героя Советского Союза присвоено 24 марта 1945 года.</a:t>
            </a:r>
            <a:endParaRPr lang="ru-RU" b="1" dirty="0">
              <a:latin typeface="Monotype Corsiva" panose="03010101010201010101" pitchFamily="66" charset="0"/>
            </a:endParaRPr>
          </a:p>
        </p:txBody>
      </p:sp>
    </p:spTree>
    <p:extLst>
      <p:ext uri="{BB962C8B-B14F-4D97-AF65-F5344CB8AC3E}">
        <p14:creationId xmlns:p14="http://schemas.microsoft.com/office/powerpoint/2010/main" val="2806449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1" y="219781"/>
            <a:ext cx="18589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603" y="332656"/>
            <a:ext cx="70167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323779"/>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https://cdn.turkaramamotoru.com/ru/halikov-islam-rahimovich-1547.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5"/>
          <a:stretch>
            <a:fillRect/>
          </a:stretch>
        </p:blipFill>
        <p:spPr>
          <a:xfrm>
            <a:off x="1139652" y="548680"/>
            <a:ext cx="2591478" cy="3456384"/>
          </a:xfrm>
          <a:prstGeom prst="rect">
            <a:avLst/>
          </a:prstGeom>
        </p:spPr>
      </p:pic>
      <p:sp>
        <p:nvSpPr>
          <p:cNvPr id="4" name="TextBox 3"/>
          <p:cNvSpPr txBox="1"/>
          <p:nvPr/>
        </p:nvSpPr>
        <p:spPr>
          <a:xfrm>
            <a:off x="683568" y="4149080"/>
            <a:ext cx="3456384" cy="954107"/>
          </a:xfrm>
          <a:prstGeom prst="rect">
            <a:avLst/>
          </a:prstGeom>
          <a:noFill/>
        </p:spPr>
        <p:txBody>
          <a:bodyPr wrap="square" rtlCol="0">
            <a:spAutoFit/>
          </a:bodyPr>
          <a:lstStyle/>
          <a:p>
            <a:pPr algn="ctr"/>
            <a:r>
              <a:rPr lang="ru-RU" sz="2800" b="1" i="1" dirty="0" err="1" smtClean="0"/>
              <a:t>Халиков</a:t>
            </a:r>
            <a:r>
              <a:rPr lang="ru-RU" sz="2800" b="1" i="1" dirty="0"/>
              <a:t> </a:t>
            </a:r>
            <a:endParaRPr lang="ru-RU" sz="2800" b="1" i="1" dirty="0" smtClean="0"/>
          </a:p>
          <a:p>
            <a:pPr algn="ctr"/>
            <a:r>
              <a:rPr lang="ru-RU" sz="2800" b="1" i="1" dirty="0" smtClean="0"/>
              <a:t>Ислам </a:t>
            </a:r>
            <a:r>
              <a:rPr lang="ru-RU" sz="2800" b="1" i="1" dirty="0" err="1" smtClean="0"/>
              <a:t>Рахимович</a:t>
            </a:r>
            <a:r>
              <a:rPr lang="ru-RU" sz="2800" b="1" i="1" dirty="0" smtClean="0"/>
              <a:t>,</a:t>
            </a:r>
            <a:endParaRPr lang="ru-RU" sz="2800" b="1" i="1" dirty="0"/>
          </a:p>
        </p:txBody>
      </p:sp>
      <p:sp>
        <p:nvSpPr>
          <p:cNvPr id="5" name="TextBox 4"/>
          <p:cNvSpPr txBox="1"/>
          <p:nvPr/>
        </p:nvSpPr>
        <p:spPr>
          <a:xfrm>
            <a:off x="1115616" y="5048586"/>
            <a:ext cx="4176464" cy="830997"/>
          </a:xfrm>
          <a:prstGeom prst="rect">
            <a:avLst/>
          </a:prstGeom>
          <a:noFill/>
        </p:spPr>
        <p:txBody>
          <a:bodyPr wrap="square" rtlCol="0">
            <a:spAutoFit/>
          </a:bodyPr>
          <a:lstStyle/>
          <a:p>
            <a:r>
              <a:rPr lang="ru-RU" sz="2400" b="1" i="1" dirty="0" err="1" smtClean="0">
                <a:solidFill>
                  <a:srgbClr val="FF0000"/>
                </a:solidFill>
              </a:rPr>
              <a:t>Лениногорский</a:t>
            </a:r>
            <a:r>
              <a:rPr lang="ru-RU" sz="2400" b="1" i="1" dirty="0" smtClean="0">
                <a:solidFill>
                  <a:srgbClr val="FF0000"/>
                </a:solidFill>
              </a:rPr>
              <a:t> р-н, </a:t>
            </a:r>
            <a:r>
              <a:rPr lang="ru-RU" sz="2400" b="1" i="1" dirty="0" err="1" smtClean="0">
                <a:solidFill>
                  <a:srgbClr val="FF0000"/>
                </a:solidFill>
              </a:rPr>
              <a:t>с.Стар.Шугурово</a:t>
            </a:r>
            <a:endParaRPr lang="ru-RU" sz="2400" b="1" i="1" dirty="0">
              <a:solidFill>
                <a:srgbClr val="FF0000"/>
              </a:solidFill>
            </a:endParaRPr>
          </a:p>
        </p:txBody>
      </p:sp>
      <p:sp>
        <p:nvSpPr>
          <p:cNvPr id="6" name="TextBox 5"/>
          <p:cNvSpPr txBox="1"/>
          <p:nvPr/>
        </p:nvSpPr>
        <p:spPr>
          <a:xfrm>
            <a:off x="1135063" y="6002693"/>
            <a:ext cx="3312368" cy="400110"/>
          </a:xfrm>
          <a:prstGeom prst="rect">
            <a:avLst/>
          </a:prstGeom>
          <a:noFill/>
        </p:spPr>
        <p:txBody>
          <a:bodyPr wrap="square" rtlCol="0">
            <a:spAutoFit/>
          </a:bodyPr>
          <a:lstStyle/>
          <a:p>
            <a:r>
              <a:rPr lang="ru-RU" sz="2000" dirty="0" smtClean="0"/>
              <a:t>15.11.1918-29.08.1944</a:t>
            </a:r>
            <a:endParaRPr lang="ru-RU" sz="2000" dirty="0"/>
          </a:p>
        </p:txBody>
      </p:sp>
      <p:sp>
        <p:nvSpPr>
          <p:cNvPr id="7" name="Прямоугольник 6"/>
          <p:cNvSpPr/>
          <p:nvPr/>
        </p:nvSpPr>
        <p:spPr>
          <a:xfrm>
            <a:off x="4759058" y="2060848"/>
            <a:ext cx="3659089" cy="3693319"/>
          </a:xfrm>
          <a:prstGeom prst="rect">
            <a:avLst/>
          </a:prstGeom>
        </p:spPr>
        <p:txBody>
          <a:bodyPr wrap="square">
            <a:spAutoFit/>
          </a:bodyPr>
          <a:lstStyle/>
          <a:p>
            <a:pPr algn="just"/>
            <a:r>
              <a:rPr lang="ru-RU" dirty="0" smtClean="0">
                <a:latin typeface="Monotype Corsiva" panose="03010101010201010101" pitchFamily="66" charset="0"/>
              </a:rPr>
              <a:t>Старший сержант </a:t>
            </a:r>
            <a:r>
              <a:rPr lang="ru-RU" dirty="0" err="1" smtClean="0">
                <a:latin typeface="Monotype Corsiva" panose="03010101010201010101" pitchFamily="66" charset="0"/>
              </a:rPr>
              <a:t>Халиков</a:t>
            </a:r>
            <a:r>
              <a:rPr lang="ru-RU" dirty="0" smtClean="0">
                <a:latin typeface="Monotype Corsiva" panose="03010101010201010101" pitchFamily="66" charset="0"/>
              </a:rPr>
              <a:t> отличился при форсировании  </a:t>
            </a:r>
            <a:r>
              <a:rPr lang="ru-RU" dirty="0">
                <a:latin typeface="Monotype Corsiva" panose="03010101010201010101" pitchFamily="66" charset="0"/>
              </a:rPr>
              <a:t>Днестровского </a:t>
            </a:r>
            <a:r>
              <a:rPr lang="ru-RU" dirty="0" smtClean="0">
                <a:latin typeface="Monotype Corsiva" panose="03010101010201010101" pitchFamily="66" charset="0"/>
              </a:rPr>
              <a:t>лимана и в боях по освобождению Бессарабии.. </a:t>
            </a:r>
            <a:r>
              <a:rPr lang="ru-RU" dirty="0">
                <a:latin typeface="Monotype Corsiva" panose="03010101010201010101" pitchFamily="66" charset="0"/>
              </a:rPr>
              <a:t>29 августа 1944 года в бою </a:t>
            </a:r>
            <a:r>
              <a:rPr lang="ru-RU" dirty="0" smtClean="0">
                <a:latin typeface="Monotype Corsiva" panose="03010101010201010101" pitchFamily="66" charset="0"/>
              </a:rPr>
              <a:t>за село Успенка  расчет его орудия вступил в бой с колонной противника   и нанес ему значительный урон в живой силе и технике. </a:t>
            </a:r>
            <a:r>
              <a:rPr lang="ru-RU" dirty="0" err="1" smtClean="0">
                <a:latin typeface="Monotype Corsiva" panose="03010101010201010101" pitchFamily="66" charset="0"/>
              </a:rPr>
              <a:t>Халиков</a:t>
            </a:r>
            <a:r>
              <a:rPr lang="ru-RU" dirty="0">
                <a:latin typeface="Monotype Corsiva" panose="03010101010201010101" pitchFamily="66" charset="0"/>
              </a:rPr>
              <a:t>, истекая кровью, вёл огонь из орудия, а когда кончились снаряды, отстреливал врага из автомата</a:t>
            </a:r>
            <a:r>
              <a:rPr lang="ru-RU" dirty="0" smtClean="0">
                <a:latin typeface="Monotype Corsiva" panose="03010101010201010101" pitchFamily="66" charset="0"/>
              </a:rPr>
              <a:t>. В этом бою он погиб. </a:t>
            </a:r>
            <a:r>
              <a:rPr lang="ru-RU" b="1" dirty="0" smtClean="0">
                <a:latin typeface="Monotype Corsiva" panose="03010101010201010101" pitchFamily="66" charset="0"/>
              </a:rPr>
              <a:t>Звание Героя Советского Союз присвоено 24 марта 1945 года</a:t>
            </a:r>
            <a:endParaRPr lang="ru-RU" b="1" dirty="0">
              <a:latin typeface="Monotype Corsiva" panose="03010101010201010101" pitchFamily="66" charset="0"/>
            </a:endParaRPr>
          </a:p>
        </p:txBody>
      </p:sp>
    </p:spTree>
    <p:extLst>
      <p:ext uri="{BB962C8B-B14F-4D97-AF65-F5344CB8AC3E}">
        <p14:creationId xmlns:p14="http://schemas.microsoft.com/office/powerpoint/2010/main" val="3617707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455" y="188640"/>
            <a:ext cx="18589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0671" y="319956"/>
            <a:ext cx="70167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332656"/>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5"/>
          <a:stretch>
            <a:fillRect/>
          </a:stretch>
        </p:blipFill>
        <p:spPr>
          <a:xfrm>
            <a:off x="1259633" y="548680"/>
            <a:ext cx="2448272" cy="3436171"/>
          </a:xfrm>
          <a:prstGeom prst="rect">
            <a:avLst/>
          </a:prstGeom>
        </p:spPr>
      </p:pic>
      <p:sp>
        <p:nvSpPr>
          <p:cNvPr id="3" name="TextBox 2"/>
          <p:cNvSpPr txBox="1"/>
          <p:nvPr/>
        </p:nvSpPr>
        <p:spPr>
          <a:xfrm>
            <a:off x="611561" y="4067477"/>
            <a:ext cx="3744416" cy="954107"/>
          </a:xfrm>
          <a:prstGeom prst="rect">
            <a:avLst/>
          </a:prstGeom>
          <a:noFill/>
        </p:spPr>
        <p:txBody>
          <a:bodyPr wrap="square" rtlCol="0">
            <a:spAutoFit/>
          </a:bodyPr>
          <a:lstStyle/>
          <a:p>
            <a:pPr algn="ctr"/>
            <a:r>
              <a:rPr lang="ru-RU" sz="2800" b="1" i="1" dirty="0" err="1" smtClean="0">
                <a:latin typeface="+mj-lt"/>
              </a:rPr>
              <a:t>Халиуллин</a:t>
            </a:r>
            <a:endParaRPr lang="ru-RU" sz="2800" b="1" i="1" dirty="0">
              <a:latin typeface="+mj-lt"/>
            </a:endParaRPr>
          </a:p>
          <a:p>
            <a:pPr algn="ctr"/>
            <a:r>
              <a:rPr lang="ru-RU" sz="2800" b="1" i="1" dirty="0" smtClean="0">
                <a:latin typeface="+mj-lt"/>
              </a:rPr>
              <a:t> </a:t>
            </a:r>
            <a:r>
              <a:rPr lang="ru-RU" sz="2800" b="1" i="1" dirty="0" err="1" smtClean="0">
                <a:latin typeface="+mj-lt"/>
              </a:rPr>
              <a:t>Мисбах</a:t>
            </a:r>
            <a:r>
              <a:rPr lang="ru-RU" sz="2800" b="1" i="1" dirty="0" smtClean="0">
                <a:latin typeface="+mj-lt"/>
              </a:rPr>
              <a:t> </a:t>
            </a:r>
            <a:r>
              <a:rPr lang="ru-RU" sz="2800" b="1" i="1" dirty="0" err="1" smtClean="0">
                <a:latin typeface="+mj-lt"/>
              </a:rPr>
              <a:t>Халиуллович</a:t>
            </a:r>
            <a:r>
              <a:rPr lang="ru-RU" sz="2800" b="1" i="1" dirty="0" smtClean="0">
                <a:latin typeface="+mj-lt"/>
              </a:rPr>
              <a:t>,</a:t>
            </a:r>
            <a:endParaRPr lang="ru-RU" sz="2800" b="1" i="1" dirty="0">
              <a:latin typeface="+mj-lt"/>
            </a:endParaRPr>
          </a:p>
        </p:txBody>
      </p:sp>
      <p:sp>
        <p:nvSpPr>
          <p:cNvPr id="4" name="TextBox 3"/>
          <p:cNvSpPr txBox="1"/>
          <p:nvPr/>
        </p:nvSpPr>
        <p:spPr>
          <a:xfrm>
            <a:off x="827584" y="5021584"/>
            <a:ext cx="4824536" cy="830997"/>
          </a:xfrm>
          <a:prstGeom prst="rect">
            <a:avLst/>
          </a:prstGeom>
          <a:noFill/>
        </p:spPr>
        <p:txBody>
          <a:bodyPr wrap="square" rtlCol="0">
            <a:spAutoFit/>
          </a:bodyPr>
          <a:lstStyle/>
          <a:p>
            <a:r>
              <a:rPr lang="ru-RU" sz="2400" b="1" i="1" dirty="0" smtClean="0">
                <a:solidFill>
                  <a:srgbClr val="FF0000"/>
                </a:solidFill>
              </a:rPr>
              <a:t>    </a:t>
            </a:r>
            <a:r>
              <a:rPr lang="ru-RU" sz="2400" b="1" i="1" dirty="0" err="1" smtClean="0">
                <a:solidFill>
                  <a:srgbClr val="FF0000"/>
                </a:solidFill>
              </a:rPr>
              <a:t>Лениногорский</a:t>
            </a:r>
            <a:r>
              <a:rPr lang="ru-RU" sz="2400" b="1" i="1" dirty="0" smtClean="0">
                <a:solidFill>
                  <a:srgbClr val="FF0000"/>
                </a:solidFill>
              </a:rPr>
              <a:t> р-н, </a:t>
            </a:r>
          </a:p>
          <a:p>
            <a:r>
              <a:rPr lang="ru-RU" sz="2400" b="1" i="1" dirty="0">
                <a:solidFill>
                  <a:srgbClr val="FF0000"/>
                </a:solidFill>
              </a:rPr>
              <a:t> </a:t>
            </a:r>
            <a:r>
              <a:rPr lang="ru-RU" sz="2400" b="1" i="1" dirty="0" smtClean="0">
                <a:solidFill>
                  <a:srgbClr val="FF0000"/>
                </a:solidFill>
              </a:rPr>
              <a:t>           </a:t>
            </a:r>
            <a:r>
              <a:rPr lang="ru-RU" sz="2400" b="1" i="1" dirty="0" err="1" smtClean="0">
                <a:solidFill>
                  <a:srgbClr val="FF0000"/>
                </a:solidFill>
              </a:rPr>
              <a:t>с.Сугушла</a:t>
            </a:r>
            <a:endParaRPr lang="ru-RU" sz="2400" b="1" i="1" dirty="0">
              <a:solidFill>
                <a:srgbClr val="FF0000"/>
              </a:solidFill>
            </a:endParaRPr>
          </a:p>
        </p:txBody>
      </p:sp>
      <p:sp>
        <p:nvSpPr>
          <p:cNvPr id="5" name="TextBox 4"/>
          <p:cNvSpPr txBox="1"/>
          <p:nvPr/>
        </p:nvSpPr>
        <p:spPr>
          <a:xfrm>
            <a:off x="4772127" y="1784499"/>
            <a:ext cx="3746993" cy="3693319"/>
          </a:xfrm>
          <a:prstGeom prst="rect">
            <a:avLst/>
          </a:prstGeom>
          <a:noFill/>
        </p:spPr>
        <p:txBody>
          <a:bodyPr wrap="square" rtlCol="0">
            <a:spAutoFit/>
          </a:bodyPr>
          <a:lstStyle/>
          <a:p>
            <a:pPr algn="just"/>
            <a:r>
              <a:rPr lang="ru-RU" dirty="0" smtClean="0">
                <a:latin typeface="Monotype Corsiva" panose="03010101010201010101" pitchFamily="66" charset="0"/>
              </a:rPr>
              <a:t>Командир эскадрильи 783-го штурмового авиационного полка капитан </a:t>
            </a:r>
            <a:r>
              <a:rPr lang="ru-RU" dirty="0" err="1" smtClean="0">
                <a:latin typeface="Monotype Corsiva" panose="03010101010201010101" pitchFamily="66" charset="0"/>
              </a:rPr>
              <a:t>Халилуллин</a:t>
            </a:r>
            <a:r>
              <a:rPr lang="ru-RU" dirty="0" smtClean="0">
                <a:latin typeface="Monotype Corsiva" panose="03010101010201010101" pitchFamily="66" charset="0"/>
              </a:rPr>
              <a:t> к апрелю 1945 года совершил 88 боевых вылетов на штурмовку укреплений и войск противника; в 16 воздушных боях  сбил 3 вражеских самолёта. Знание Героя </a:t>
            </a:r>
            <a:r>
              <a:rPr lang="ru-RU" b="1" dirty="0" smtClean="0">
                <a:latin typeface="Monotype Corsiva" panose="03010101010201010101" pitchFamily="66" charset="0"/>
              </a:rPr>
              <a:t>Советского Союза присвоено 18 август 1945 года. </a:t>
            </a:r>
            <a:r>
              <a:rPr lang="ru-RU" dirty="0" smtClean="0">
                <a:latin typeface="Monotype Corsiva" panose="03010101010201010101" pitchFamily="66" charset="0"/>
              </a:rPr>
              <a:t>Награждён орденом Ленина , тремя орденами Красного знамени, орденом Александра Невского, Отечественной войны 1 степени, Красной звезды, медалями.</a:t>
            </a:r>
            <a:endParaRPr lang="ru-RU" dirty="0">
              <a:latin typeface="Monotype Corsiva" panose="03010101010201010101" pitchFamily="66" charset="0"/>
            </a:endParaRPr>
          </a:p>
        </p:txBody>
      </p:sp>
      <p:sp>
        <p:nvSpPr>
          <p:cNvPr id="6" name="TextBox 5"/>
          <p:cNvSpPr txBox="1"/>
          <p:nvPr/>
        </p:nvSpPr>
        <p:spPr>
          <a:xfrm>
            <a:off x="1259633" y="5945345"/>
            <a:ext cx="3312369" cy="400110"/>
          </a:xfrm>
          <a:prstGeom prst="rect">
            <a:avLst/>
          </a:prstGeom>
          <a:noFill/>
        </p:spPr>
        <p:txBody>
          <a:bodyPr wrap="square" rtlCol="0">
            <a:spAutoFit/>
          </a:bodyPr>
          <a:lstStyle/>
          <a:p>
            <a:r>
              <a:rPr lang="ru-RU" sz="2000" dirty="0" smtClean="0"/>
              <a:t>12.03.1916-18.04.1983</a:t>
            </a:r>
            <a:endParaRPr lang="ru-RU" sz="2000" dirty="0"/>
          </a:p>
        </p:txBody>
      </p:sp>
    </p:spTree>
    <p:extLst>
      <p:ext uri="{BB962C8B-B14F-4D97-AF65-F5344CB8AC3E}">
        <p14:creationId xmlns:p14="http://schemas.microsoft.com/office/powerpoint/2010/main" val="2790893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88640"/>
            <a:ext cx="18589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247" y="332655"/>
            <a:ext cx="70167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4" y="358476"/>
            <a:ext cx="10668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5"/>
          <a:stretch>
            <a:fillRect/>
          </a:stretch>
        </p:blipFill>
        <p:spPr>
          <a:xfrm>
            <a:off x="1259632" y="548680"/>
            <a:ext cx="2662095" cy="3672408"/>
          </a:xfrm>
          <a:prstGeom prst="rect">
            <a:avLst/>
          </a:prstGeom>
        </p:spPr>
      </p:pic>
      <p:sp>
        <p:nvSpPr>
          <p:cNvPr id="3" name="TextBox 2"/>
          <p:cNvSpPr txBox="1"/>
          <p:nvPr/>
        </p:nvSpPr>
        <p:spPr>
          <a:xfrm>
            <a:off x="682467" y="4221088"/>
            <a:ext cx="3816424" cy="954107"/>
          </a:xfrm>
          <a:prstGeom prst="rect">
            <a:avLst/>
          </a:prstGeom>
          <a:noFill/>
        </p:spPr>
        <p:txBody>
          <a:bodyPr wrap="square" rtlCol="0">
            <a:spAutoFit/>
          </a:bodyPr>
          <a:lstStyle/>
          <a:p>
            <a:pPr algn="ctr"/>
            <a:r>
              <a:rPr lang="ru-RU" sz="2800" b="1" i="1" dirty="0" smtClean="0">
                <a:latin typeface="+mj-lt"/>
              </a:rPr>
              <a:t>Ханжин </a:t>
            </a:r>
          </a:p>
          <a:p>
            <a:pPr algn="ctr"/>
            <a:r>
              <a:rPr lang="ru-RU" sz="2800" b="1" i="1" dirty="0" smtClean="0">
                <a:latin typeface="+mj-lt"/>
              </a:rPr>
              <a:t>Павел Семёнович,</a:t>
            </a:r>
            <a:endParaRPr lang="ru-RU" sz="2800" b="1" i="1" dirty="0">
              <a:latin typeface="+mj-lt"/>
            </a:endParaRPr>
          </a:p>
        </p:txBody>
      </p:sp>
      <p:sp>
        <p:nvSpPr>
          <p:cNvPr id="4" name="TextBox 3"/>
          <p:cNvSpPr txBox="1"/>
          <p:nvPr/>
        </p:nvSpPr>
        <p:spPr>
          <a:xfrm>
            <a:off x="1725483" y="5202485"/>
            <a:ext cx="4392488" cy="461665"/>
          </a:xfrm>
          <a:prstGeom prst="rect">
            <a:avLst/>
          </a:prstGeom>
          <a:noFill/>
        </p:spPr>
        <p:txBody>
          <a:bodyPr wrap="square" rtlCol="0">
            <a:spAutoFit/>
          </a:bodyPr>
          <a:lstStyle/>
          <a:p>
            <a:r>
              <a:rPr lang="ru-RU" sz="2400" b="1" i="1" dirty="0" err="1">
                <a:solidFill>
                  <a:srgbClr val="FF0000"/>
                </a:solidFill>
              </a:rPr>
              <a:t>г</a:t>
            </a:r>
            <a:r>
              <a:rPr lang="ru-RU" sz="2400" b="1" i="1" dirty="0" err="1" smtClean="0">
                <a:solidFill>
                  <a:srgbClr val="FF0000"/>
                </a:solidFill>
              </a:rPr>
              <a:t>.Тетюши</a:t>
            </a:r>
            <a:endParaRPr lang="ru-RU" sz="2400" b="1" i="1" dirty="0">
              <a:solidFill>
                <a:srgbClr val="FF0000"/>
              </a:solidFill>
            </a:endParaRPr>
          </a:p>
        </p:txBody>
      </p:sp>
      <p:sp>
        <p:nvSpPr>
          <p:cNvPr id="5" name="TextBox 4"/>
          <p:cNvSpPr txBox="1"/>
          <p:nvPr/>
        </p:nvSpPr>
        <p:spPr>
          <a:xfrm>
            <a:off x="1362482" y="5877272"/>
            <a:ext cx="3527291" cy="400110"/>
          </a:xfrm>
          <a:prstGeom prst="rect">
            <a:avLst/>
          </a:prstGeom>
          <a:noFill/>
        </p:spPr>
        <p:txBody>
          <a:bodyPr wrap="square" rtlCol="0">
            <a:spAutoFit/>
          </a:bodyPr>
          <a:lstStyle/>
          <a:p>
            <a:r>
              <a:rPr lang="ru-RU" sz="2000" dirty="0" smtClean="0"/>
              <a:t>20.06.1924-15.10.2007</a:t>
            </a:r>
            <a:endParaRPr lang="ru-RU" sz="2000" dirty="0"/>
          </a:p>
        </p:txBody>
      </p:sp>
      <p:sp>
        <p:nvSpPr>
          <p:cNvPr id="6" name="Прямоугольник 5"/>
          <p:cNvSpPr/>
          <p:nvPr/>
        </p:nvSpPr>
        <p:spPr>
          <a:xfrm>
            <a:off x="4860032" y="1863402"/>
            <a:ext cx="3648447" cy="4247317"/>
          </a:xfrm>
          <a:prstGeom prst="rect">
            <a:avLst/>
          </a:prstGeom>
        </p:spPr>
        <p:txBody>
          <a:bodyPr wrap="square">
            <a:spAutoFit/>
          </a:bodyPr>
          <a:lstStyle/>
          <a:p>
            <a:pPr algn="just"/>
            <a:r>
              <a:rPr lang="ru-RU" dirty="0">
                <a:solidFill>
                  <a:srgbClr val="222222"/>
                </a:solidFill>
                <a:latin typeface="Monotype Corsiva" panose="03010101010201010101" pitchFamily="66" charset="0"/>
              </a:rPr>
              <a:t>Командир взвода 38-го гвардейского стрелкового полка гвардии младший лейтенант Ханжин отличился </a:t>
            </a:r>
            <a:r>
              <a:rPr lang="ru-RU" dirty="0" smtClean="0">
                <a:solidFill>
                  <a:srgbClr val="222222"/>
                </a:solidFill>
                <a:latin typeface="Monotype Corsiva" panose="03010101010201010101" pitchFamily="66" charset="0"/>
              </a:rPr>
              <a:t>при </a:t>
            </a:r>
            <a:r>
              <a:rPr lang="ru-RU" dirty="0" smtClean="0">
                <a:latin typeface="Monotype Corsiva" panose="03010101010201010101" pitchFamily="66" charset="0"/>
              </a:rPr>
              <a:t>форсировании Днепра</a:t>
            </a:r>
            <a:r>
              <a:rPr lang="ru-RU" dirty="0">
                <a:solidFill>
                  <a:srgbClr val="222222"/>
                </a:solidFill>
                <a:latin typeface="Monotype Corsiva" panose="03010101010201010101" pitchFamily="66" charset="0"/>
              </a:rPr>
              <a:t> </a:t>
            </a:r>
            <a:r>
              <a:rPr lang="ru-RU" dirty="0" smtClean="0">
                <a:solidFill>
                  <a:srgbClr val="222222"/>
                </a:solidFill>
                <a:latin typeface="Monotype Corsiva" panose="03010101010201010101" pitchFamily="66" charset="0"/>
              </a:rPr>
              <a:t>в районе села </a:t>
            </a:r>
            <a:r>
              <a:rPr lang="ru-RU" dirty="0" err="1" smtClean="0">
                <a:solidFill>
                  <a:srgbClr val="222222"/>
                </a:solidFill>
                <a:latin typeface="Monotype Corsiva" panose="03010101010201010101" pitchFamily="66" charset="0"/>
              </a:rPr>
              <a:t>Пушкаревка</a:t>
            </a:r>
            <a:r>
              <a:rPr lang="ru-RU" dirty="0">
                <a:solidFill>
                  <a:srgbClr val="222222"/>
                </a:solidFill>
                <a:latin typeface="Monotype Corsiva" panose="03010101010201010101" pitchFamily="66" charset="0"/>
              </a:rPr>
              <a:t>.</a:t>
            </a:r>
            <a:r>
              <a:rPr lang="ru-RU" dirty="0" smtClean="0">
                <a:solidFill>
                  <a:srgbClr val="222222"/>
                </a:solidFill>
                <a:latin typeface="Monotype Corsiva" panose="03010101010201010101" pitchFamily="66" charset="0"/>
              </a:rPr>
              <a:t> 24 сентября1943 года участвовал в захвате  плацдарма на правом берегу. В течении  двух суток взвод разведчиков удерживал рубеж до подхода основных сил полка, отразив множество контратак врага. </a:t>
            </a:r>
            <a:r>
              <a:rPr lang="ru-RU" b="1" dirty="0" smtClean="0">
                <a:solidFill>
                  <a:srgbClr val="222222"/>
                </a:solidFill>
                <a:latin typeface="Monotype Corsiva" panose="03010101010201010101" pitchFamily="66" charset="0"/>
              </a:rPr>
              <a:t>Звание Героя Советского Союза присвоено 20 декабря 1943 года</a:t>
            </a:r>
            <a:r>
              <a:rPr lang="ru-RU" dirty="0" smtClean="0">
                <a:solidFill>
                  <a:srgbClr val="222222"/>
                </a:solidFill>
                <a:latin typeface="Monotype Corsiva" panose="03010101010201010101" pitchFamily="66" charset="0"/>
              </a:rPr>
              <a:t>. </a:t>
            </a:r>
          </a:p>
          <a:p>
            <a:pPr algn="just"/>
            <a:r>
              <a:rPr lang="ru-RU" dirty="0" smtClean="0">
                <a:solidFill>
                  <a:srgbClr val="222222"/>
                </a:solidFill>
                <a:latin typeface="Monotype Corsiva" panose="03010101010201010101" pitchFamily="66" charset="0"/>
              </a:rPr>
              <a:t>Награждён орденом Ленина, двумя орденами Отечественной войны 1 степени, медалями.</a:t>
            </a:r>
            <a:endParaRPr lang="ru-RU" dirty="0">
              <a:latin typeface="Monotype Corsiva" panose="03010101010201010101" pitchFamily="66" charset="0"/>
            </a:endParaRPr>
          </a:p>
        </p:txBody>
      </p:sp>
    </p:spTree>
    <p:extLst>
      <p:ext uri="{BB962C8B-B14F-4D97-AF65-F5344CB8AC3E}">
        <p14:creationId xmlns:p14="http://schemas.microsoft.com/office/powerpoint/2010/main" val="34064842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838</Words>
  <Application>Microsoft Office PowerPoint</Application>
  <PresentationFormat>Экран (4:3)</PresentationFormat>
  <Paragraphs>74</Paragraphs>
  <Slides>11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Monotype Corsiva</vt:lpstr>
      <vt:lpstr>Times New Roman</vt:lpstr>
      <vt:lpstr>Тема Office</vt:lpstr>
      <vt:lpstr>Презентация PowerPoint</vt:lpstr>
      <vt:lpstr>Абдрахманов  Асаф Кутдусович, Агрызский р-н, с.Иж-Бобья 20.12.1918-03.09.2000</vt:lpstr>
      <vt:lpstr>Подвиг  героя</vt:lpstr>
      <vt:lpstr>Подвиг  героя </vt:lpstr>
      <vt:lpstr>Подвиг  героя </vt:lpstr>
      <vt:lpstr>Презентация PowerPoint</vt:lpstr>
      <vt:lpstr>Презентация PowerPoint</vt:lpstr>
      <vt:lpstr>Презентация PowerPoint</vt:lpstr>
      <vt:lpstr>Презентация PowerPoint</vt:lpstr>
      <vt:lpstr>Подвиг  героя</vt:lpstr>
      <vt:lpstr>Подвиг  героя</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Учитель</dc:creator>
  <cp:lastModifiedBy>Пользователь Windows</cp:lastModifiedBy>
  <cp:revision>64</cp:revision>
  <cp:lastPrinted>2020-01-29T07:13:06Z</cp:lastPrinted>
  <dcterms:created xsi:type="dcterms:W3CDTF">2020-01-29T06:14:22Z</dcterms:created>
  <dcterms:modified xsi:type="dcterms:W3CDTF">2020-05-03T17:39:03Z</dcterms:modified>
</cp:coreProperties>
</file>